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85" r:id="rId4"/>
    <p:sldId id="281" r:id="rId5"/>
    <p:sldId id="257" r:id="rId6"/>
    <p:sldId id="262" r:id="rId7"/>
    <p:sldId id="286" r:id="rId8"/>
    <p:sldId id="287" r:id="rId9"/>
    <p:sldId id="289" r:id="rId10"/>
    <p:sldId id="264" r:id="rId11"/>
    <p:sldId id="290" r:id="rId12"/>
    <p:sldId id="291" r:id="rId13"/>
    <p:sldId id="292" r:id="rId14"/>
    <p:sldId id="294" r:id="rId15"/>
    <p:sldId id="297" r:id="rId16"/>
    <p:sldId id="296" r:id="rId17"/>
    <p:sldId id="295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1104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4272-4EC7-4F91-9FC2-D248132AD8AA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21E-FADB-4B00-8FD8-279FCCD858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2446887"/>
      </p:ext>
    </p:extLst>
  </p:cSld>
  <p:clrMapOvr>
    <a:masterClrMapping/>
  </p:clrMapOvr>
  <p:transition spd="slow" advClick="0" advTm="15000">
    <p:fad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4272-4EC7-4F91-9FC2-D248132AD8AA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21E-FADB-4B00-8FD8-279FCCD858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9744816"/>
      </p:ext>
    </p:extLst>
  </p:cSld>
  <p:clrMapOvr>
    <a:masterClrMapping/>
  </p:clrMapOvr>
  <p:transition spd="slow" advClick="0" advTm="15000">
    <p:fad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4272-4EC7-4F91-9FC2-D248132AD8AA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21E-FADB-4B00-8FD8-279FCCD858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1253524"/>
      </p:ext>
    </p:extLst>
  </p:cSld>
  <p:clrMapOvr>
    <a:masterClrMapping/>
  </p:clrMapOvr>
  <p:transition spd="slow" advClick="0" advTm="15000">
    <p:fad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4272-4EC7-4F91-9FC2-D248132AD8AA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21E-FADB-4B00-8FD8-279FCCD858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0258931"/>
      </p:ext>
    </p:extLst>
  </p:cSld>
  <p:clrMapOvr>
    <a:masterClrMapping/>
  </p:clrMapOvr>
  <p:transition spd="slow" advClick="0" advTm="15000">
    <p:fad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4272-4EC7-4F91-9FC2-D248132AD8AA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21E-FADB-4B00-8FD8-279FCCD858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2348971"/>
      </p:ext>
    </p:extLst>
  </p:cSld>
  <p:clrMapOvr>
    <a:masterClrMapping/>
  </p:clrMapOvr>
  <p:transition spd="slow" advClick="0" advTm="15000">
    <p:fad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4272-4EC7-4F91-9FC2-D248132AD8AA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21E-FADB-4B00-8FD8-279FCCD858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4170791"/>
      </p:ext>
    </p:extLst>
  </p:cSld>
  <p:clrMapOvr>
    <a:masterClrMapping/>
  </p:clrMapOvr>
  <p:transition spd="slow" advClick="0" advTm="15000">
    <p:fad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4272-4EC7-4F91-9FC2-D248132AD8AA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21E-FADB-4B00-8FD8-279FCCD858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3663200"/>
      </p:ext>
    </p:extLst>
  </p:cSld>
  <p:clrMapOvr>
    <a:masterClrMapping/>
  </p:clrMapOvr>
  <p:transition spd="slow" advClick="0" advTm="15000">
    <p:fad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4272-4EC7-4F91-9FC2-D248132AD8AA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21E-FADB-4B00-8FD8-279FCCD858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5522367"/>
      </p:ext>
    </p:extLst>
  </p:cSld>
  <p:clrMapOvr>
    <a:masterClrMapping/>
  </p:clrMapOvr>
  <p:transition spd="slow" advClick="0" advTm="15000">
    <p:fad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4272-4EC7-4F91-9FC2-D248132AD8AA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21E-FADB-4B00-8FD8-279FCCD858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302604"/>
      </p:ext>
    </p:extLst>
  </p:cSld>
  <p:clrMapOvr>
    <a:masterClrMapping/>
  </p:clrMapOvr>
  <p:transition spd="slow" advClick="0" advTm="15000">
    <p:fad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4272-4EC7-4F91-9FC2-D248132AD8AA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21E-FADB-4B00-8FD8-279FCCD858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3419197"/>
      </p:ext>
    </p:extLst>
  </p:cSld>
  <p:clrMapOvr>
    <a:masterClrMapping/>
  </p:clrMapOvr>
  <p:transition spd="slow" advClick="0" advTm="15000">
    <p:fad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4272-4EC7-4F91-9FC2-D248132AD8AA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21E-FADB-4B00-8FD8-279FCCD858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8926706"/>
      </p:ext>
    </p:extLst>
  </p:cSld>
  <p:clrMapOvr>
    <a:masterClrMapping/>
  </p:clrMapOvr>
  <p:transition spd="slow" advClick="0" advTm="15000">
    <p:fad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34272-4EC7-4F91-9FC2-D248132AD8AA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BD21E-FADB-4B00-8FD8-279FCCD858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9333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5000">
    <p:fade/>
    <p:sndAc>
      <p:stSnd>
        <p:snd r:embed="rId13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rockmartcrossroads.net/background-images-for-powerpoint-presentations-3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9269" y="1599368"/>
            <a:ext cx="1071853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2885" y="321972"/>
            <a:ext cx="10277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Муниципальное казённое дошкольное образовательное учреждение </a:t>
            </a:r>
            <a:r>
              <a:rPr lang="ru-RU" b="1" dirty="0" err="1" smtClean="0"/>
              <a:t>Балаганский</a:t>
            </a:r>
            <a:r>
              <a:rPr lang="ru-RU" b="1" dirty="0" smtClean="0"/>
              <a:t> детский сад №3 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23407" y="2218765"/>
            <a:ext cx="8921930" cy="46782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</a:rPr>
              <a:t>ЛОГОПЕДИЧЕСКИЕ</a:t>
            </a:r>
          </a:p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</a:rPr>
              <a:t> ТРОПИНКИ»</a:t>
            </a:r>
          </a:p>
          <a:p>
            <a:pPr algn="ctr"/>
            <a:endParaRPr lang="ru-RU" sz="48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</a:endParaRPr>
          </a:p>
          <a:p>
            <a:pPr algn="ctr"/>
            <a:endParaRPr lang="ru-RU" sz="3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</a:rPr>
              <a:t>Подготовила и провела</a:t>
            </a:r>
          </a:p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</a:rPr>
              <a:t>у</a:t>
            </a:r>
            <a:r>
              <a:rPr lang="ru-RU" sz="3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</a:rPr>
              <a:t>читель-логопед</a:t>
            </a:r>
          </a:p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</a:rPr>
              <a:t>Минкова Анна Александровна</a:t>
            </a:r>
            <a:endParaRPr lang="ru-RU" sz="3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ru-RU" sz="2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2019-2020гг</a:t>
            </a:r>
            <a:r>
              <a:rPr lang="ru-RU" sz="2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5" descr="2cc46179f48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211" y="1080453"/>
            <a:ext cx="2176463" cy="2181225"/>
          </a:xfrm>
          <a:prstGeom prst="rect">
            <a:avLst/>
          </a:prstGeom>
          <a:noFill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19592" y="3573016"/>
            <a:ext cx="3672408" cy="3284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256550886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rockmartcrossroads.net/background-images-for-powerpoint-presentations-3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67186" y="1256658"/>
            <a:ext cx="9159498" cy="40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750"/>
              </a:spcBef>
              <a:spcAft>
                <a:spcPts val="150"/>
              </a:spcAft>
            </a:pPr>
            <a:r>
              <a:rPr lang="ru-RU" sz="2000" b="1" dirty="0" smtClean="0">
                <a:solidFill>
                  <a:srgbClr val="005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246221"/>
            <a:ext cx="1145612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проведения мини проектов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0423733"/>
              </p:ext>
            </p:extLst>
          </p:nvPr>
        </p:nvGraphicFramePr>
        <p:xfrm>
          <a:off x="693683" y="1497724"/>
          <a:ext cx="10830909" cy="5192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0303"/>
                <a:gridCol w="5120315"/>
                <a:gridCol w="2100291"/>
              </a:tblGrid>
              <a:tr h="345185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Задачи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Сроки проведения</a:t>
                      </a:r>
                      <a:endParaRPr lang="ru-RU" dirty="0"/>
                    </a:p>
                  </a:txBody>
                  <a:tcPr/>
                </a:tc>
              </a:tr>
              <a:tr h="3710741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«Послушный ветерок» 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Формирование у детей понятие о здоровом образе жизни и правильном дыхании; обучение детей технике диафрагмально-релаксационного дыхания. 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Приобретение детьми навыков дифференциации носового и ротового дыхания, эффективности использования речевого дыхания .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Формирование силы, плавности и направленности выдыхаемой воздушной струи 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Повышение компетенции воспитателей в данной области .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Привлечение внимания родителей к совместной работе по развитию правильного речевого дыхания у детей. 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 - Октябрь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2019г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22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722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5" descr="2cc46179f48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15537" y="4947058"/>
            <a:ext cx="2176463" cy="218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13231628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rockmartcrossroads.net/background-images-for-powerpoint-presentations-3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67186" y="1256658"/>
            <a:ext cx="9159498" cy="40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750"/>
              </a:spcBef>
              <a:spcAft>
                <a:spcPts val="150"/>
              </a:spcAft>
            </a:pPr>
            <a:r>
              <a:rPr lang="ru-RU" sz="2000" b="1" dirty="0" smtClean="0">
                <a:solidFill>
                  <a:srgbClr val="005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1145612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333333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08853447"/>
              </p:ext>
            </p:extLst>
          </p:nvPr>
        </p:nvGraphicFramePr>
        <p:xfrm>
          <a:off x="774762" y="1907627"/>
          <a:ext cx="10306596" cy="4157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5532"/>
                <a:gridCol w="4872445"/>
                <a:gridCol w="1998619"/>
              </a:tblGrid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Задачи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Сроки проведения</a:t>
                      </a:r>
                      <a:endParaRPr lang="ru-RU" dirty="0"/>
                    </a:p>
                  </a:txBody>
                  <a:tcPr/>
                </a:tc>
              </a:tr>
              <a:tr h="2403566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«Сказка о Веселом Язычке» 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представлений об органах речи, их значении для правильного звукопроизношения.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Выработка тонких дифференцированных движений артикуляционного аппарата с использованием нетрадиционных комплексов .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Повышение интереса родителей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компетенции воспитателей в данной области. 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2019г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139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3231628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rockmartcrossroads.net/background-images-for-powerpoint-presentations-3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67186" y="1256658"/>
            <a:ext cx="9159498" cy="40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750"/>
              </a:spcBef>
              <a:spcAft>
                <a:spcPts val="150"/>
              </a:spcAft>
            </a:pPr>
            <a:r>
              <a:rPr lang="ru-RU" sz="2000" b="1" dirty="0" smtClean="0">
                <a:solidFill>
                  <a:srgbClr val="005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1145612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333333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5149125"/>
              </p:ext>
            </p:extLst>
          </p:nvPr>
        </p:nvGraphicFramePr>
        <p:xfrm>
          <a:off x="948183" y="0"/>
          <a:ext cx="10306596" cy="722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5532"/>
                <a:gridCol w="4872445"/>
                <a:gridCol w="1998619"/>
              </a:tblGrid>
              <a:tr h="586717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Задачи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Сроки проведения</a:t>
                      </a:r>
                      <a:endParaRPr lang="ru-RU" dirty="0"/>
                    </a:p>
                  </a:txBody>
                  <a:tcPr/>
                </a:tc>
              </a:tr>
              <a:tr h="2598317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Рифмушки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Привлечение интереса и внимания ребенка к звучащему слову.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Развитие фонематического слуха и восприятия у детей. 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Развитие умения подбирать к слову парное ему слово, отличающееся от данного слова одним звуком. 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Привлечение внимания родителей к совместной работе по развитию фонематических процессов у детей. 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2019г.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01217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«Трудные звуки» 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Выявление органов, участвующих в образовании звуков речи человека .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Исследование и осмысление ребенком положения органов артикуляции при произношении отрабатываемых звуков .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Осознанное понимание артикуляционного уклада конкретного звука и качественное исправление дефекта произношения. 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Повышение интереса родителей и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компетенции воспитателей в данной области 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течение всего периода коррекции звукопроизношения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52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2cc46179f48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9532" y="4676775"/>
            <a:ext cx="2176463" cy="218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13231628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rockmartcrossroads.net/background-images-for-powerpoint-presentations-3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67186" y="1256658"/>
            <a:ext cx="9159498" cy="40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750"/>
              </a:spcBef>
              <a:spcAft>
                <a:spcPts val="150"/>
              </a:spcAft>
            </a:pPr>
            <a:r>
              <a:rPr lang="ru-RU" sz="2000" b="1" dirty="0" smtClean="0">
                <a:solidFill>
                  <a:srgbClr val="005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1145612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333333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66367008"/>
              </p:ext>
            </p:extLst>
          </p:nvPr>
        </p:nvGraphicFramePr>
        <p:xfrm>
          <a:off x="979714" y="1123406"/>
          <a:ext cx="10306596" cy="5277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5532"/>
                <a:gridCol w="4872445"/>
                <a:gridCol w="1998619"/>
              </a:tblGrid>
              <a:tr h="738835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Задачи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Сроки проведения</a:t>
                      </a:r>
                      <a:endParaRPr lang="ru-RU" dirty="0"/>
                    </a:p>
                  </a:txBody>
                  <a:tcPr/>
                </a:tc>
              </a:tr>
              <a:tr h="4538559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«Все по порядку»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Формирование у детей навыков построения связного и целостного описательного рассказа.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Развитие у малышей логического и образного мышления и наблюдательности.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Формирование у дошкольников умения оперировать родовыми понятиями ("животные", "насекомые", "посуда" и т. п.).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Углубление знаний детей об окружающей среде. 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Улучшение коммуникативных навыков детей .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Повышение интереса родителей к коррекционному процессу .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• Повышение компетенции воспитателей в данной области 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течение всего периода коррекции звукопроизношения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2cc46179f48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5028" y="3301138"/>
            <a:ext cx="2176463" cy="218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13231628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7269" y="3573016"/>
            <a:ext cx="4654731" cy="3284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http://rockmartcrossroads.net/background-images-for-powerpoint-presentations-3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88275" y="1599368"/>
            <a:ext cx="1071853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Заключительный этап реализации проекта</a:t>
            </a:r>
          </a:p>
          <a:p>
            <a:pPr algn="ctr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(итоговый)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 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проектной деятельности и оценка результатов   </a:t>
            </a:r>
          </a:p>
          <a:p>
            <a:pPr marL="514350" indent="-5143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эффективности применения </a:t>
            </a:r>
          </a:p>
          <a:p>
            <a:pPr marL="514350" indent="-5143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логопедических проектов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коррекционном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процессе.</a:t>
            </a:r>
          </a:p>
          <a:p>
            <a:pPr marL="514350" indent="-5143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Итоговая презентация результатов проектной деятельности детей и родителей, через выставки, презентацию мини-библиотеки книжек-самоделок, организацию праздника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АБВГДЕЙка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23407" y="2218765"/>
            <a:ext cx="892193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48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</a:endParaRPr>
          </a:p>
          <a:p>
            <a:pPr algn="ctr"/>
            <a:endParaRPr lang="ru-RU" sz="3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</a:endParaRPr>
          </a:p>
          <a:p>
            <a:pPr algn="ctr"/>
            <a:endParaRPr lang="ru-RU" sz="3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10" name="Picture 5" descr="2cc46179f487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395650"/>
            <a:ext cx="2176463" cy="218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56550886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s2.planeta.ru/i/7ca12/1413381711445_re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адпись 5"/>
          <p:cNvSpPr txBox="1"/>
          <p:nvPr/>
        </p:nvSpPr>
        <p:spPr>
          <a:xfrm>
            <a:off x="470263" y="137076"/>
            <a:ext cx="8425764" cy="623272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90500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</a:p>
          <a:p>
            <a:pPr indent="190500">
              <a:lnSpc>
                <a:spcPct val="107000"/>
              </a:lnSpc>
              <a:spcAft>
                <a:spcPts val="0"/>
              </a:spcAft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190500">
              <a:lnSpc>
                <a:spcPct val="107000"/>
              </a:lnSpc>
              <a:spcAft>
                <a:spcPts val="0"/>
              </a:spcAft>
            </a:pPr>
            <a:endParaRPr lang="ru-RU" sz="2400" b="1" dirty="0" smtClean="0">
              <a:solidFill>
                <a:srgbClr val="000000"/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19050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Ожидаемый результат: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6" name="Рисунок 5" descr="http://rudocs.exdat.com/pars_docs/tw_refs/299/298486/298486_html_m777aeab9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37345" y="1920240"/>
            <a:ext cx="2280483" cy="41041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5" descr="2cc46179f487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186644"/>
            <a:ext cx="2176463" cy="218122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645920" y="1859340"/>
            <a:ext cx="74980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Использование метода проектов в коррекционной работе будет способствовать успешному развитию коммуникативных и творческих способностей детей.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Повышение психолого-педагогической компетенции педагогов и родителей в вопросах речевого развития детей.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Повышение заинтересованности родителей не только в результатах, но и в самом процессе коррекционно-воспитательной работы.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24437528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s2.planeta.ru/i/7ca12/1413381711445_re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адпись 5"/>
          <p:cNvSpPr txBox="1"/>
          <p:nvPr/>
        </p:nvSpPr>
        <p:spPr>
          <a:xfrm>
            <a:off x="470263" y="137076"/>
            <a:ext cx="8425764" cy="623272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90500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</a:p>
          <a:p>
            <a:pPr indent="190500">
              <a:lnSpc>
                <a:spcPct val="107000"/>
              </a:lnSpc>
              <a:spcAft>
                <a:spcPts val="0"/>
              </a:spcAft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190500">
              <a:lnSpc>
                <a:spcPct val="107000"/>
              </a:lnSpc>
              <a:spcAft>
                <a:spcPts val="0"/>
              </a:spcAft>
            </a:pPr>
            <a:endParaRPr lang="ru-RU" sz="2400" b="1" dirty="0" smtClean="0">
              <a:solidFill>
                <a:srgbClr val="000000"/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190500" algn="ctr">
              <a:lnSpc>
                <a:spcPct val="107000"/>
              </a:lnSpc>
              <a:spcAft>
                <a:spcPts val="0"/>
              </a:spcAft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9050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Практическая значимость проекта 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Практическая значимость проекта заключается в том, что предложенная система применения проектного метода в коррекционно-логопедическом процессе может использоваться при речевом развитии детей и без речевых нарушений, как профилактика нарушений речевого развития в дошкольном возрасте, а также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дисграфии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дислексии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школьном возрасте.  </a:t>
            </a:r>
            <a:r>
              <a:rPr lang="ru-RU" sz="28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 </a:t>
            </a:r>
          </a:p>
        </p:txBody>
      </p:sp>
      <p:pic>
        <p:nvPicPr>
          <p:cNvPr id="6" name="Рисунок 5" descr="http://rudocs.exdat.com/pars_docs/tw_refs/299/298486/298486_html_m777aeab9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37345" y="1920240"/>
            <a:ext cx="2280483" cy="41041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5" descr="2cc46179f487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186644"/>
            <a:ext cx="2176463" cy="218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4437528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s2.planeta.ru/i/7ca12/1413381711445_re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2657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3849" y="339634"/>
            <a:ext cx="11527854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Список использованной литературы: 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Бабина Е.С. Партнерство дошкольного образовательного учреждения и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семьи в логопедической работе - журнал Логопед - № 5, 2005.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Веракса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Н.Е.,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Веракса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А.Н. Проектная деятельность дошкольников. М.,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2010 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Евдокимова Е.С. Технология проектирования в ДОУ. Сфера. М.2005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Киселева Л.С.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Проектный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 в деятельности дошкольного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учреждения. Арти. М., 2005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Миронова С.А. Развитие речи дошкольников на логопедических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занятиях. -М. 2007.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Фадеева Ю.А., Жилина И.И. Образовательные проекты в группе для 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детей с ОНР. М., 2012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 smtClean="0"/>
          </a:p>
          <a:p>
            <a:r>
              <a:rPr lang="ru-RU" sz="3600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519566438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s2.planeta.ru/i/7ca12/1413381711445_re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7308" y="339634"/>
            <a:ext cx="115684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Проектный метод в детском саду стал одним из важнейших компонентов в организации непосредственной образовательной деятельности. Важнейшим его достоинством является самостоятельное «добывание» знаний детьми. «Расскажи – и я забуду, покажи – и я запомню, дай попробовать – и я пойму» - так гласит восточная мудрость. Действительно, только действуя самостоятельно, методом проб и ошибок, ребенок приобретает – «присваивает» знания и опыт.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Современная логопедия находится в постоянном активном поиске путей совершенствования и оптимизации процесса обучения и развития детей на разных возрастных этапах и в различных образовательных условиях, которые характерны для детей с речевыми нарушениями.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логопедической практике проектный метод актуален и эффективен. Он дает ребенку возможность экспериментировать, синтезировать полученные знания, развивать творческие способности и коммуникативные навыки, тем самым готовит его к успешному обучению в школе. Знания, навыки, которые приобретает ребенок в процессе практической деятельности, усваиваются быстрее, легче и дают более высокие результаты; сложные и порой малоинтересные логопедические упражнения становятся для ребенка увлекательным занятием.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Передо мной встала проблема организации системы работы с использованием проектных методов при решении проблем предупреждения и коррекции речевых нарушений с детьми дошкольниками.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Одним из путей решения данной проблемы явилась разработка проекта Логопедические тропинки. Проект направлен на создание условий для полноценного речевого развития дошкольников.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solidFill>
                <a:srgbClr val="00000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5" name="Picture 5" descr="2cc46179f48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11479" y="-186645"/>
            <a:ext cx="2176463" cy="218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99084979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rockmartcrossroads.net/background-images-for-powerpoint-presentations-3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9269" y="457200"/>
            <a:ext cx="10718533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Логопедические тропинки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различные направления в коррекционной работе с ребенком, имеющим нарушениями речи, «тропинки», ведущие ребенка к полноценной развитой речи: формирование артикуляционной моторики, развитие правильного речевого дыхания, фонематических процессов, усвоение правильного звукопроизношения, развитие лексико-грамматической стороны речи, связного высказывания. И каждую такую тропинку ребенок должен «пройти» осознанно, поняв и приняв, максимально присвоив знания и опыт данной деятельности, и, как предполагается, одним из наиболее эффективных методов в решении этой задачи становится метод проектов в логопедической практике. Этот метод логопедических проектов представляется как способ организации коррекционного процесса, основанный на взаимодействии учителя-логопеда, ребенка, родителей и воспитателей. </a:t>
            </a:r>
          </a:p>
          <a:p>
            <a:pPr algn="ctr"/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5" descr="2cc46179f48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04121" y="-238896"/>
            <a:ext cx="2176463" cy="218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56550886"/>
      </p:ext>
    </p:extLst>
  </p:cSld>
  <p:clrMapOvr>
    <a:masterClrMapping/>
  </p:clrMapOvr>
  <p:transition spd="slow" advTm="10000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s2.planeta.ru/i/7ca12/1413381711445_re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76103" y="653143"/>
            <a:ext cx="917012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Гипотезой проекта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выступило предположение о том, что использование метода проектов в логопедической работе с детьми дошкольного возраста позволит воспитанникам быстрее, легче и прочнее «присваивать» знания, навыки, которые приобретает ребенок в процессе практической деятельности, повысят мотивацию ребенка и заинтересованность родителей в речевом развитии их детей. 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2cc46179f48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36714" y="3209698"/>
            <a:ext cx="2176463" cy="218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52154739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s2.planeta.ru/i/7ca12/1413381711445_re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3849" y="1424976"/>
            <a:ext cx="6096000" cy="38472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повышение потенциальных возможностей полноценного речевого развития дошкольников</a:t>
            </a:r>
            <a:r>
              <a:rPr lang="ru-RU" sz="2800" dirty="0" smtClean="0"/>
              <a:t>. </a:t>
            </a:r>
            <a:br>
              <a:rPr lang="ru-RU" sz="2800" dirty="0" smtClean="0"/>
            </a:br>
            <a:endParaRPr lang="ru-RU" sz="2800" b="1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823" y="2416629"/>
            <a:ext cx="4680857" cy="42323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519566438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s2.planeta.ru/i/7ca12/1413381711445_re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адпись 5"/>
          <p:cNvSpPr txBox="1"/>
          <p:nvPr/>
        </p:nvSpPr>
        <p:spPr>
          <a:xfrm>
            <a:off x="470263" y="137076"/>
            <a:ext cx="8425764" cy="623272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90500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</a:p>
          <a:p>
            <a:pPr indent="190500">
              <a:lnSpc>
                <a:spcPct val="107000"/>
              </a:lnSpc>
              <a:spcAft>
                <a:spcPts val="0"/>
              </a:spcAft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190500">
              <a:lnSpc>
                <a:spcPct val="107000"/>
              </a:lnSpc>
              <a:spcAft>
                <a:spcPts val="0"/>
              </a:spcAft>
            </a:pPr>
            <a:endParaRPr lang="ru-RU" sz="2400" b="1" dirty="0" smtClean="0">
              <a:solidFill>
                <a:srgbClr val="000000"/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190500"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Задачи:</a:t>
            </a:r>
          </a:p>
          <a:p>
            <a:pPr indent="190500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Пробудить в ребенке желание самому активно участвовать в   </a:t>
            </a:r>
          </a:p>
          <a:p>
            <a:pPr indent="19050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процессе коррекции речи.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Развивать речевые и творческие способности детей.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Активизировать процессы восприятия, внимания, памяти.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Увеличить объем коррекционного воздействия,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Повышать мотивацию, интерес к логопедическим занятиям, </a:t>
            </a:r>
          </a:p>
          <a:p>
            <a:pPr indent="19050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приобщать детей к процессу активного познания.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Побуждать детей к совместной деятельности.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 Объединять усилия педагогов и родителей в совместной </a:t>
            </a:r>
          </a:p>
          <a:p>
            <a:pPr indent="19050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деятельности по коррекции речевых нарушений, широко </a:t>
            </a:r>
          </a:p>
          <a:p>
            <a:pPr indent="19050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использовать родительский потенциал.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8. Стимулировать совместную продуктивную деятельность детей  и родителей.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 </a:t>
            </a:r>
          </a:p>
        </p:txBody>
      </p:sp>
      <p:pic>
        <p:nvPicPr>
          <p:cNvPr id="6" name="Рисунок 5" descr="http://rudocs.exdat.com/pars_docs/tw_refs/299/298486/298486_html_m777aeab9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37345" y="1920240"/>
            <a:ext cx="2280483" cy="41041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5" descr="2cc46179f487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60428" y="-474027"/>
            <a:ext cx="2176463" cy="218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4437528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rockmartcrossroads.net/background-images-for-powerpoint-presentations-3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9269" y="-195942"/>
            <a:ext cx="10718533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Тип проекта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 продолжительности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долгосрочный.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Время проведения проекта 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 4 сентября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года  по 25 мая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года.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 составу участников проекта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–подгрупповой.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Участники 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дети зачисленные на логопедический пункт,  их родители 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учитель-логопед.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 направленности деятельности участников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проекта – практико-ориентированный. 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 smtClean="0"/>
          </a:p>
          <a:p>
            <a:pPr algn="ctr"/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23407" y="2218765"/>
            <a:ext cx="892193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48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</a:endParaRPr>
          </a:p>
          <a:p>
            <a:pPr algn="ctr"/>
            <a:endParaRPr lang="ru-RU" sz="3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</a:endParaRPr>
          </a:p>
          <a:p>
            <a:pPr algn="ctr"/>
            <a:endParaRPr lang="ru-RU" sz="3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10" name="Picture 5" descr="2cc46179f48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75903" y="1511527"/>
            <a:ext cx="2176463" cy="218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56550886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rockmartcrossroads.net/background-images-for-powerpoint-presentations-3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9269" y="940527"/>
            <a:ext cx="1071853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Этапы и стратегия реализации проекта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760" y="1685109"/>
            <a:ext cx="11273246" cy="63709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71500" indent="-571500" algn="ctr">
              <a:buAutoNum type="romanUcPeriod"/>
            </a:pPr>
            <a:endParaRPr lang="ru-RU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ctr">
              <a:buAutoNum type="romanUcPeriod"/>
            </a:pP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Подготовительный этап </a:t>
            </a:r>
          </a:p>
          <a:p>
            <a:pPr marL="571500" indent="-57150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(информационно-аналитический).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Задачи:</a:t>
            </a:r>
          </a:p>
          <a:p>
            <a:pPr marL="571500" indent="-57150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1. Раскрытие смысла и содержания предстоящей работы, выработка необходимых педагогических условий для реализации проекта с учетом современных требований и речевых возможностей детей. </a:t>
            </a:r>
          </a:p>
          <a:p>
            <a:pPr marL="571500" indent="-5715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2. Изучение состояние исследуемой проблемы в теории и практике, обосновать понятийный аппарат исследования. </a:t>
            </a:r>
          </a:p>
          <a:p>
            <a:pPr marL="571500" indent="-5715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3. Выявление проблемы – диагностика актуального уровня речевого развития детей старшего дошкольного возраста (логопедическое обследование детей).</a:t>
            </a:r>
          </a:p>
          <a:p>
            <a:pPr marL="571500" indent="-5715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4. Определение системы логопедических проектов, условий их реализации. 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  <a:p>
            <a:pPr marL="571500" indent="-571500"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5" descr="2cc46179f48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73492" y="-317273"/>
            <a:ext cx="2176463" cy="218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56550886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rockmartcrossroads.net/background-images-for-powerpoint-presentations-3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9269" y="1520991"/>
            <a:ext cx="107185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23407" y="2218765"/>
            <a:ext cx="892193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71500" indent="-571500" algn="ctr">
              <a:buAutoNum type="romanUcPeriod"/>
            </a:pPr>
            <a:endParaRPr lang="ru-RU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571500" indent="-571500"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Реализация проекта в различных формах, методах и приемах совместной </a:t>
            </a:r>
          </a:p>
          <a:p>
            <a:pPr marL="571500" indent="-571500" algn="ctr"/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взросло-детской деятельности.</a:t>
            </a:r>
            <a:endParaRPr lang="ru-RU" sz="3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5" descr="2cc46179f48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73492" y="-317273"/>
            <a:ext cx="2176463" cy="218122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841862" y="1136468"/>
            <a:ext cx="73543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. Основной этап реализации проекта (практический):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image004"/>
          <p:cNvPicPr/>
          <p:nvPr/>
        </p:nvPicPr>
        <p:blipFill>
          <a:blip r:embed="rId5" cstate="print"/>
          <a:srcRect l="7215" t="39954" r="57990" b="4338"/>
          <a:stretch>
            <a:fillRect/>
          </a:stretch>
        </p:blipFill>
        <p:spPr bwMode="auto">
          <a:xfrm>
            <a:off x="8657631" y="3905794"/>
            <a:ext cx="3125066" cy="267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56550886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567</Words>
  <Application>Microsoft Office PowerPoint</Application>
  <PresentationFormat>Произвольный</PresentationFormat>
  <Paragraphs>152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Алена</dc:creator>
  <cp:lastModifiedBy>АННА</cp:lastModifiedBy>
  <cp:revision>100</cp:revision>
  <dcterms:created xsi:type="dcterms:W3CDTF">2015-10-28T16:35:07Z</dcterms:created>
  <dcterms:modified xsi:type="dcterms:W3CDTF">2021-02-24T03:39:21Z</dcterms:modified>
</cp:coreProperties>
</file>