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FF00"/>
    <a:srgbClr val="00FFFF"/>
    <a:srgbClr val="D6009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ttp://img1.liveinternet.ru/images/attach/c/2/69/404/69404379_1295337379_fioletovuyy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8753" y="-1137244"/>
            <a:ext cx="6846493" cy="9144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amki-photoshop.ru/cvety/cvetok259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4" y="33966"/>
            <a:ext cx="2602770" cy="183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ramki-photoshop.ru/cvety/cvetok259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743" y="1748413"/>
            <a:ext cx="1878302" cy="1322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-fotki.yandex.ru/get/6703/66124276.19d/0_98e94_d1dbd1f7_S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661248"/>
            <a:ext cx="1543058" cy="1111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img-fotki.yandex.ru/get/6703/66124276.19d/0_98e94_d1dbd1f7_S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958" y="5877272"/>
            <a:ext cx="1243024" cy="8949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img-fotki.yandex.ru/get/6703/66124276.19d/0_98e94_d1dbd1f7_S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52" y="6216749"/>
            <a:ext cx="890626" cy="641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9144000" cy="4680519"/>
          </a:xfrm>
        </p:spPr>
        <p:txBody>
          <a:bodyPr>
            <a:normAutofit/>
          </a:bodyPr>
          <a:lstStyle/>
          <a:p>
            <a:r>
              <a:rPr lang="ru-RU" sz="9600" b="1" i="1" dirty="0" err="1" smtClean="0">
                <a:solidFill>
                  <a:srgbClr val="CC3399"/>
                </a:solidFill>
                <a:latin typeface="Monotype Corsiva" pitchFamily="66" charset="0"/>
              </a:rPr>
              <a:t>Портфолио</a:t>
            </a:r>
            <a:r>
              <a:rPr lang="ru-RU" sz="9600" b="1" i="1" dirty="0" smtClean="0">
                <a:solidFill>
                  <a:srgbClr val="CC3399"/>
                </a:solidFill>
                <a:latin typeface="Monotype Corsiva" pitchFamily="66" charset="0"/>
              </a:rPr>
              <a:t> </a:t>
            </a:r>
            <a:r>
              <a:rPr lang="ru-RU" b="1" i="1" dirty="0" smtClean="0">
                <a:solidFill>
                  <a:srgbClr val="CC3399"/>
                </a:solidFill>
                <a:latin typeface="Monotype Corsiva" pitchFamily="66" charset="0"/>
              </a:rPr>
              <a:t/>
            </a:r>
            <a:br>
              <a:rPr lang="ru-RU" b="1" i="1" dirty="0" smtClean="0">
                <a:solidFill>
                  <a:srgbClr val="CC3399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CC3399"/>
                </a:solidFill>
                <a:latin typeface="Monotype Corsiva" pitchFamily="66" charset="0"/>
              </a:rPr>
              <a:t/>
            </a:r>
            <a:br>
              <a:rPr lang="ru-RU" b="1" i="1" dirty="0" smtClean="0">
                <a:solidFill>
                  <a:srgbClr val="CC3399"/>
                </a:solidFill>
                <a:latin typeface="Monotype Corsiva" pitchFamily="66" charset="0"/>
              </a:rPr>
            </a:br>
            <a:r>
              <a:rPr lang="ru-RU" sz="4800" b="1" i="1" dirty="0" smtClean="0">
                <a:solidFill>
                  <a:srgbClr val="7030A0"/>
                </a:solidFill>
                <a:latin typeface="Monotype Corsiva" pitchFamily="66" charset="0"/>
              </a:rPr>
              <a:t>Учителя-логопеда </a:t>
            </a:r>
            <a:br>
              <a:rPr lang="ru-RU" sz="48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b="1" i="1" dirty="0" smtClean="0">
                <a:solidFill>
                  <a:srgbClr val="7030A0"/>
                </a:solidFill>
                <a:latin typeface="Monotype Corsiva" pitchFamily="66" charset="0"/>
              </a:rPr>
              <a:t>Минковой Анны Александровны</a:t>
            </a:r>
            <a:br>
              <a:rPr lang="ru-RU" sz="48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b="1" i="1" dirty="0" smtClean="0">
                <a:solidFill>
                  <a:srgbClr val="7030A0"/>
                </a:solidFill>
                <a:latin typeface="Monotype Corsiva" pitchFamily="66" charset="0"/>
              </a:rPr>
              <a:t>МКДОУ </a:t>
            </a:r>
            <a:r>
              <a:rPr lang="ru-RU" sz="4800" b="1" i="1" dirty="0" err="1" smtClean="0">
                <a:solidFill>
                  <a:srgbClr val="7030A0"/>
                </a:solidFill>
                <a:latin typeface="Monotype Corsiva" pitchFamily="66" charset="0"/>
              </a:rPr>
              <a:t>Балаганский</a:t>
            </a:r>
            <a:r>
              <a:rPr lang="ru-RU" sz="4800" b="1" i="1" dirty="0" smtClean="0">
                <a:solidFill>
                  <a:srgbClr val="7030A0"/>
                </a:solidFill>
                <a:latin typeface="Monotype Corsiva" pitchFamily="66" charset="0"/>
              </a:rPr>
              <a:t> детский сад №3</a:t>
            </a:r>
            <a:endParaRPr lang="ru-RU" sz="4800" b="1" i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861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АННА\Desktop\Портфолио\IMG_1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672408" cy="2597874"/>
          </a:xfrm>
          <a:prstGeom prst="rect">
            <a:avLst/>
          </a:prstGeom>
          <a:noFill/>
        </p:spPr>
      </p:pic>
      <p:pic>
        <p:nvPicPr>
          <p:cNvPr id="24579" name="Picture 3" descr="C:\Users\АННА\Desktop\Портфолио\IMG_1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908720"/>
            <a:ext cx="4564864" cy="3227958"/>
          </a:xfrm>
          <a:prstGeom prst="rect">
            <a:avLst/>
          </a:prstGeom>
          <a:noFill/>
        </p:spPr>
      </p:pic>
      <p:pic>
        <p:nvPicPr>
          <p:cNvPr id="24580" name="Picture 4" descr="C:\Users\АННА\Desktop\Портфолио\IMG_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852936"/>
            <a:ext cx="2664296" cy="3766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626324">
            <a:off x="371360" y="812531"/>
            <a:ext cx="3384377" cy="239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Users\АННА\Desktop\Портфолио\6857858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27823">
            <a:off x="3474837" y="643749"/>
            <a:ext cx="3096344" cy="2188733"/>
          </a:xfrm>
          <a:prstGeom prst="rect">
            <a:avLst/>
          </a:prstGeom>
          <a:noFill/>
        </p:spPr>
      </p:pic>
      <p:pic>
        <p:nvPicPr>
          <p:cNvPr id="25604" name="Picture 4" descr="C:\Users\АННА\Desktop\Портфолио\89889950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25568">
            <a:off x="5838791" y="1583879"/>
            <a:ext cx="2971636" cy="2100946"/>
          </a:xfrm>
          <a:prstGeom prst="rect">
            <a:avLst/>
          </a:prstGeom>
          <a:noFill/>
        </p:spPr>
      </p:pic>
      <p:pic>
        <p:nvPicPr>
          <p:cNvPr id="25605" name="Picture 5" descr="C:\Users\АННА\Desktop\Портфолио\yGcUQuNdLc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800" y="4058449"/>
            <a:ext cx="3670494" cy="2595039"/>
          </a:xfrm>
          <a:prstGeom prst="rect">
            <a:avLst/>
          </a:prstGeom>
          <a:noFill/>
        </p:spPr>
      </p:pic>
      <p:pic>
        <p:nvPicPr>
          <p:cNvPr id="25607" name="Picture 7" descr="https://sun9-14.userapi.com/impg/rQqJC2SOg7T_iuKTIldK3437qasyTFMonssnfw/xow-ki72Okc.jpg?size=810x1080&amp;quality=96&amp;sign=d12221dd8b9d3724ca853c19eecac2ff&amp;type=album"/>
          <p:cNvPicPr>
            <a:picLocks noChangeAspect="1" noChangeArrowheads="1"/>
          </p:cNvPicPr>
          <p:nvPr/>
        </p:nvPicPr>
        <p:blipFill>
          <a:blip r:embed="rId6" cstate="print"/>
          <a:srcRect l="3733"/>
          <a:stretch>
            <a:fillRect/>
          </a:stretch>
        </p:blipFill>
        <p:spPr bwMode="auto">
          <a:xfrm rot="16200000">
            <a:off x="4927102" y="3577955"/>
            <a:ext cx="2592288" cy="3590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Профессиональная карта</a:t>
            </a:r>
            <a:endParaRPr lang="ru-RU" sz="44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225689"/>
            <a:ext cx="52565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Monotype Corsiva" pitchFamily="66" charset="0"/>
              </a:rPr>
              <a:t>Ответственность</a:t>
            </a:r>
          </a:p>
          <a:p>
            <a:r>
              <a:rPr lang="ru-RU" sz="3600" b="1" u="sng" dirty="0" smtClean="0">
                <a:solidFill>
                  <a:srgbClr val="FF0000"/>
                </a:solidFill>
                <a:latin typeface="Monotype Corsiva" pitchFamily="66" charset="0"/>
              </a:rPr>
              <a:t>Отзывчивость</a:t>
            </a:r>
          </a:p>
          <a:p>
            <a:r>
              <a:rPr lang="ru-RU" sz="3600" b="1" u="sng" dirty="0" smtClean="0">
                <a:solidFill>
                  <a:srgbClr val="FF0000"/>
                </a:solidFill>
                <a:latin typeface="Monotype Corsiva" pitchFamily="66" charset="0"/>
              </a:rPr>
              <a:t>Самокритичность</a:t>
            </a:r>
          </a:p>
          <a:p>
            <a:r>
              <a:rPr lang="ru-RU" sz="3600" b="1" u="sng" dirty="0" smtClean="0">
                <a:solidFill>
                  <a:srgbClr val="FF0000"/>
                </a:solidFill>
                <a:latin typeface="Monotype Corsiva" pitchFamily="66" charset="0"/>
              </a:rPr>
              <a:t>Работоспособность</a:t>
            </a:r>
          </a:p>
          <a:p>
            <a:r>
              <a:rPr lang="ru-RU" sz="3600" b="1" u="sng" dirty="0" smtClean="0">
                <a:solidFill>
                  <a:srgbClr val="FF0000"/>
                </a:solidFill>
                <a:latin typeface="Monotype Corsiva" pitchFamily="66" charset="0"/>
              </a:rPr>
              <a:t>Сострадание</a:t>
            </a:r>
          </a:p>
          <a:p>
            <a:r>
              <a:rPr lang="ru-RU" sz="3600" b="1" u="sng" dirty="0" smtClean="0">
                <a:solidFill>
                  <a:srgbClr val="FF0000"/>
                </a:solidFill>
                <a:latin typeface="Monotype Corsiva" pitchFamily="66" charset="0"/>
              </a:rPr>
              <a:t>Тактичность</a:t>
            </a:r>
          </a:p>
          <a:p>
            <a:r>
              <a:rPr lang="ru-RU" sz="3600" b="1" u="sng" dirty="0" smtClean="0">
                <a:solidFill>
                  <a:srgbClr val="FF0000"/>
                </a:solidFill>
                <a:latin typeface="Monotype Corsiva" pitchFamily="66" charset="0"/>
              </a:rPr>
              <a:t>Умение ладить с людьми</a:t>
            </a:r>
          </a:p>
          <a:p>
            <a:r>
              <a:rPr lang="ru-RU" sz="3600" b="1" u="sng" dirty="0" smtClean="0">
                <a:solidFill>
                  <a:srgbClr val="FF0000"/>
                </a:solidFill>
                <a:latin typeface="Monotype Corsiva" pitchFamily="66" charset="0"/>
              </a:rPr>
              <a:t>Энтузиазм</a:t>
            </a:r>
          </a:p>
          <a:p>
            <a:r>
              <a:rPr lang="ru-RU" sz="3600" b="1" u="sng" dirty="0" smtClean="0">
                <a:solidFill>
                  <a:srgbClr val="FF0000"/>
                </a:solidFill>
                <a:latin typeface="Monotype Corsiva" pitchFamily="66" charset="0"/>
              </a:rPr>
              <a:t>Целеустремленность</a:t>
            </a:r>
          </a:p>
          <a:p>
            <a:r>
              <a:rPr lang="ru-RU" sz="3600" b="1" u="sng" dirty="0" smtClean="0">
                <a:solidFill>
                  <a:srgbClr val="FF0000"/>
                </a:solidFill>
                <a:latin typeface="Monotype Corsiva" pitchFamily="66" charset="0"/>
              </a:rPr>
              <a:t>Находчивость</a:t>
            </a:r>
            <a:endParaRPr lang="ru-RU" sz="36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214089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Эссе: «Мое призвание – учитель-логопед»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Каждый человек счастлив по-своему. Для меня счастье – иметь любимую работу и дружную, крепкую семью. И я счастлива, имея самые важные для меня жизненные богатства.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    Я - учитель-логопед – это мое призвание, внутреннее состояние души, желание помочь и научить. Настоящий логопед строит будущее ребенка, развивая и совершенствуя не только речь, но и внутреннее «Я» малыша, его индивидуальность.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Самое главное в педагогической деятельности –  личность учителя, его человеческие качества. Добрый взгляд, ласковая речь, обаяние педагога, вселяют у ребенка  уверенность в том, что всё получится. Учитель-логопед должен уметь любое слово, фразу, предложение так произнести, чтобы ребёнок захотел говорить красиво и правильно. Первый успех, а затем множество побед окрыляют ребенка и способствуют сильному желанию достичь хороших результатов.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    Оптимизм, терпение и целеустремлённость – эти три качества помогают мне в познании профессии «Учитель-логопед». Терпеливо, шаг за шагом, стремлюсь к достижению поставленной цели. Испытываю большую радость, когда слышу красивую и грамотную речь своих выпускников, осознавая, что являюсь первой ступенькой в начале их жизненного пути.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Мое педагогическое кредо хочу выразить выражениями, на которые опираюсь в своей повседневной деятельности: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-    Постоянное самосовершенствование. Развиваемся мы – развиваются наши дети.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-   Чтобы сделать детей счастливыми, надо сделать их здоровыми.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    В своем высказывании философ  Д. Дидро сказал: «Люди перестают мыслить, когда перестают читать, а учитель перестаёт быть учителем, если не постигает ничего нового».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-239488"/>
            <a:ext cx="9144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00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Конечно, успех в работе зависит от профессиональных знаний, осведомленности об отечественных и зарубежных достижениях смежных с логопедией наук,  от ступенек развития самого педагога, от творческой активности и инициативы. Поэтому, чтобы быть компетентной в своей профессии, постоянно прохожу курсовую переподготовку, работаю над самообразованием, повышаю свой профессиональный уровень, совершенствую свои умения и знания, передаю их детям, родителям и </a:t>
            </a:r>
            <a:r>
              <a:rPr lang="ru-RU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педагогам.</a:t>
            </a:r>
            <a:endParaRPr lang="ru-RU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0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Monotype Corsiva" pitchFamily="66" charset="0"/>
              </a:rPr>
              <a:t>Учитывая </a:t>
            </a:r>
            <a:r>
              <a:rPr lang="ru-RU" b="1" dirty="0" smtClean="0">
                <a:latin typeface="Monotype Corsiva" pitchFamily="66" charset="0"/>
              </a:rPr>
              <a:t>слова Л. Фейербаха: «Где нет простора для проявления способности, там нет способности», постоянно работаю над развивающей средой логопедического кабинета, стараюсь «превратить» его в яркий сказочный мир, где в каждом уголке регулярно воплощаются интересные, познавательные, яркие учебные, игровые и авторские пособия, сюрпризные моменты, игровые и развивающие стенды. Они помогают мне вызвать у ребенка яркие эмоции и создать ситуацию успеха на занятии.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Каждый день я наслаждаюсь процессом работы, отдаюсь любимому делу всей душой, посвящаю ему свободное время. Видя результат своей работы, эмоции детей, я поняла, что учитель-логопед - профессия самая лучшая для меня и любимая!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45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Осознание того, что дети пришли ко мне с речевыми дефектами, а ушли с грамотной и красивой речью, приобрели новые знания, умения, коммуникативные навыки,  наполняет моё сердце радостью, гордостью за то, что я не зря выбрала свой профессиональный путь. Я ощущаю себя полезной. Приносить пользу – это огромное счастье!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988840"/>
            <a:ext cx="59766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«В своей работе логопед – он и художник, и поэт, и музыкант, и сценарист, учитель он, он и артист!»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08920"/>
            <a:ext cx="9143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Спасибо за внимание!</a:t>
            </a:r>
            <a:endParaRPr lang="ru-RU" sz="66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Мое педагогическое кредо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8772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«Терпение и творчество,</a:t>
            </a:r>
          </a:p>
          <a:p>
            <a:pPr>
              <a:lnSpc>
                <a:spcPct val="150000"/>
              </a:lnSpc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упорство и победа – </a:t>
            </a:r>
          </a:p>
          <a:p>
            <a:pPr>
              <a:lnSpc>
                <a:spcPct val="150000"/>
              </a:lnSpc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вот главные этапы в</a:t>
            </a:r>
          </a:p>
          <a:p>
            <a:pPr>
              <a:lnSpc>
                <a:spcPct val="150000"/>
              </a:lnSpc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работе логопеда</a:t>
            </a:r>
            <a:r>
              <a:rPr lang="en-US" sz="4800" b="1" dirty="0" smtClean="0">
                <a:solidFill>
                  <a:srgbClr val="FF0000"/>
                </a:solidFill>
                <a:latin typeface="Monotype Corsiva" pitchFamily="66" charset="0"/>
              </a:rPr>
              <a:t>!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»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7" name="Picture 5" descr="C:\Users\АННА\Desktop\фото детей\diHR9GAqbf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88840"/>
            <a:ext cx="3418513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6547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Образование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7410" name="Picture 2" descr="https://sun9-56.userapi.com/impg/4_IQGS84rhDBQxjIpQJjJfTmwI8z4NWc_lHy1Q/PJt0MtgCDz4.jpg?size=810x1080&amp;quality=96&amp;sign=69d38f15e710e5d8961d29346fa863c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782020">
            <a:off x="1213731" y="1337429"/>
            <a:ext cx="3417066" cy="4556087"/>
          </a:xfrm>
          <a:prstGeom prst="rect">
            <a:avLst/>
          </a:prstGeom>
          <a:noFill/>
        </p:spPr>
      </p:pic>
      <p:pic>
        <p:nvPicPr>
          <p:cNvPr id="17412" name="Picture 4" descr="https://sun9-26.userapi.com/impg/nGp3e4nqRlTdtkMFRYK7Hjc22XdxQTY-DXnXrg/Hk-wws_augU.jpg?size=810x1080&amp;quality=96&amp;sign=690ec0972212187a839a51f7a9c80c2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553371">
            <a:off x="4841080" y="2244034"/>
            <a:ext cx="3254657" cy="4339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Общие сведения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908720"/>
            <a:ext cx="44644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Monotype Corsiva" pitchFamily="66" charset="0"/>
              </a:rPr>
              <a:t>Минкова Анна Александровна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Дата рождения: 10 июня 1996 год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Образование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Федеральное государственное бюджетное образовательное учреждение высшего образования «Иркутский государственный университет, 2018 год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Общий стаж – 2,6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Педагогический стаж – 2,6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Стаж  в ДОУ – 2,6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sun9-34.userapi.com/impf/c604525/v604525543/2510/FTvbJxjjLGo.jpg?size=730x960&amp;quality=96&amp;proxy=1&amp;sign=badf7efb078e13cd0be443ecd183877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44824"/>
            <a:ext cx="262829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857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Повышение квалификации</a:t>
            </a:r>
            <a:endParaRPr lang="ru-RU" sz="4400" dirty="0">
              <a:latin typeface="Monotype Corsiva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980728"/>
          <a:ext cx="8675260" cy="57149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54380"/>
                <a:gridCol w="1584176"/>
                <a:gridCol w="2774012"/>
                <a:gridCol w="3562692"/>
              </a:tblGrid>
              <a:tr h="7411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Год</a:t>
                      </a:r>
                      <a:endParaRPr lang="ru-RU" sz="240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Количество часов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Тема</a:t>
                      </a:r>
                      <a:endParaRPr lang="ru-RU" sz="240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Место обучения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108205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Monotype Corsiva" pitchFamily="66" charset="0"/>
                        </a:rPr>
                        <a:t>2018</a:t>
                      </a:r>
                      <a:endParaRPr lang="ru-RU" sz="20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Monotype Corsiva" pitchFamily="66" charset="0"/>
                        </a:rPr>
                        <a:t>96 ч.</a:t>
                      </a:r>
                      <a:endParaRPr lang="ru-RU" sz="20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Monotype Corsiva" pitchFamily="66" charset="0"/>
                        </a:rPr>
                        <a:t>«Основы логопедии с практикумом по звукопроизношению»</a:t>
                      </a:r>
                      <a:endParaRPr lang="ru-RU" sz="20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Monotype Corsiva" pitchFamily="66" charset="0"/>
                        </a:rPr>
                        <a:t>ГБПОУ</a:t>
                      </a:r>
                      <a:r>
                        <a:rPr lang="ru-RU" sz="2000" baseline="0" dirty="0" smtClean="0">
                          <a:latin typeface="Monotype Corsiva" pitchFamily="66" charset="0"/>
                        </a:rPr>
                        <a:t> Иркутской области «Иркутский региональный колледж педагогического образования»</a:t>
                      </a:r>
                      <a:endParaRPr lang="ru-RU" sz="2000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74671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Monotype Corsiva" pitchFamily="66" charset="0"/>
                        </a:rPr>
                        <a:t>2019</a:t>
                      </a:r>
                      <a:endParaRPr lang="ru-RU" sz="20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Monotype Corsiva" pitchFamily="66" charset="0"/>
                        </a:rPr>
                        <a:t>36 ч.</a:t>
                      </a:r>
                      <a:endParaRPr lang="ru-RU" sz="20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Monotype Corsiva" pitchFamily="66" charset="0"/>
                        </a:rPr>
                        <a:t>«Оказание первой помощи»</a:t>
                      </a:r>
                      <a:endParaRPr lang="ru-RU" sz="20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Monotype Corsiva" pitchFamily="66" charset="0"/>
                        </a:rPr>
                        <a:t>ООО «Высшая школа делового администрирования»</a:t>
                      </a:r>
                      <a:endParaRPr lang="ru-RU" sz="2000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108205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Monotype Corsiva" pitchFamily="66" charset="0"/>
                        </a:rPr>
                        <a:t>2020</a:t>
                      </a:r>
                      <a:endParaRPr lang="ru-RU" sz="20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Monotype Corsiva" pitchFamily="66" charset="0"/>
                        </a:rPr>
                        <a:t>72 ч. </a:t>
                      </a:r>
                      <a:endParaRPr lang="ru-RU" sz="20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Monotype Corsiva" pitchFamily="66" charset="0"/>
                        </a:rPr>
                        <a:t>«Правила гигиены.</a:t>
                      </a:r>
                      <a:r>
                        <a:rPr lang="ru-RU" sz="2000" baseline="0" dirty="0" smtClean="0">
                          <a:latin typeface="Monotype Corsiva" pitchFamily="66" charset="0"/>
                        </a:rPr>
                        <a:t> Особенности работы детского сада в условиях сложной санитарно-эпидемиологической обстановки. Использование новейших технологий в организации дошкольного образования»</a:t>
                      </a:r>
                      <a:endParaRPr lang="ru-RU" sz="20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Monotype Corsiva" pitchFamily="66" charset="0"/>
                        </a:rPr>
                        <a:t>ООО «НПО ПРОФЭКСПОРТСОФТ»</a:t>
                      </a:r>
                      <a:endParaRPr lang="ru-RU" sz="2000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un9-67.userapi.com/impg/1qV3YueGFKEOXP1eTqsNWVwgTRV1nX2a_p_tTw/7BVcHOfOxZg.jpg?size=810x1080&amp;quality=96&amp;sign=152e9cf5b62e68403888b55ab12ab2c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362443" y="-257987"/>
            <a:ext cx="2679762" cy="3573016"/>
          </a:xfrm>
          <a:prstGeom prst="rect">
            <a:avLst/>
          </a:prstGeom>
          <a:noFill/>
        </p:spPr>
      </p:pic>
      <p:pic>
        <p:nvPicPr>
          <p:cNvPr id="20484" name="Picture 4" descr="https://sun9-27.userapi.com/impg/uRIpfQ75jY4IAv8-6So5WVB8pQhqiQmWEbwwkQ/Rk3usWnQAfM.jpg?size=810x1080&amp;quality=96&amp;sign=bc62bb1893a728903a6c03078c03375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391091" y="2465893"/>
            <a:ext cx="2754306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Мои достижения</a:t>
            </a: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3074" name="Picture 2" descr="https://sun9-11.userapi.com/impg/nczmplVhrKZK9JJ3gczG_N0C9rO4-h5h62FSIw/9IHiX1gBlkw.jpg?size=1280x960&amp;quality=96&amp;sign=4139a9071c753a57bfad102f5ad93b4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677014">
            <a:off x="-17472" y="1628239"/>
            <a:ext cx="3677901" cy="2758426"/>
          </a:xfrm>
          <a:prstGeom prst="rect">
            <a:avLst/>
          </a:prstGeom>
          <a:noFill/>
        </p:spPr>
      </p:pic>
      <p:pic>
        <p:nvPicPr>
          <p:cNvPr id="3078" name="Picture 6" descr="https://sun9-11.userapi.com/impg/ogUGFO1L8R9DhBriuocauFdn65zIVsfI88xQlg/YYJJM1bXApg.jpg?size=1280x960&amp;quality=96&amp;sign=8da6b0baa0f2bc8c9c38d84bf318811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684869">
            <a:off x="5458293" y="1191413"/>
            <a:ext cx="3332779" cy="2499584"/>
          </a:xfrm>
          <a:prstGeom prst="rect">
            <a:avLst/>
          </a:prstGeom>
          <a:noFill/>
        </p:spPr>
      </p:pic>
      <p:pic>
        <p:nvPicPr>
          <p:cNvPr id="3076" name="Picture 4" descr="https://sun9-75.userapi.com/impg/luS-TFsdUfKYTOmmBS83Hv-mAOn1ROGiQ_2KAw/pkd7JYKAL9M.jpg?size=1280x960&amp;quality=96&amp;sign=8fad6036357365cc160c65e8ca2445c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879812" y="3392996"/>
            <a:ext cx="3744418" cy="2808314"/>
          </a:xfrm>
          <a:prstGeom prst="rect">
            <a:avLst/>
          </a:prstGeom>
          <a:noFill/>
        </p:spPr>
      </p:pic>
      <p:pic>
        <p:nvPicPr>
          <p:cNvPr id="6" name="Picture 12" descr="https://3.bp.blogspot.com/-JESoOt_wHzM/WpvJS0Atx3I/AAAAAAAAIKU/VCixgqKioXMASuzRMJVbW_WFzKCEcsbIwCLcBGAs/s1600/%25D0%25B1%25D0%25B0%25D0%25B1%25D0%25BE%25D1%2587%25D0%25BA%25D0%25B8_DoV%2B%252815%252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105289">
            <a:off x="3655114" y="641044"/>
            <a:ext cx="1872991" cy="1779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53.userapi.com/impg/drExnWcqiL9t-jzZz_PvOb7ElQupNpuwmgJDjA/T6sqUK1KVnk.jpg?size=1280x960&amp;quality=96&amp;sign=911e84405d08f66197c3e97e4712a0b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831750">
            <a:off x="-100220" y="804449"/>
            <a:ext cx="3795967" cy="2846975"/>
          </a:xfrm>
          <a:prstGeom prst="rect">
            <a:avLst/>
          </a:prstGeom>
          <a:noFill/>
        </p:spPr>
      </p:pic>
      <p:pic>
        <p:nvPicPr>
          <p:cNvPr id="2052" name="Picture 4" descr="https://sun9-55.userapi.com/impg/rykPzdAZm4-nNgv7XeTGp810SOfAWUmMnec5kg/wRz-xikGHlk.jpg?size=1280x960&amp;quality=96&amp;sign=c9c772c7c9c09302a897f01cc40ca09b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469400">
            <a:off x="5286564" y="1037286"/>
            <a:ext cx="3744416" cy="2808312"/>
          </a:xfrm>
          <a:prstGeom prst="rect">
            <a:avLst/>
          </a:prstGeom>
          <a:noFill/>
        </p:spPr>
      </p:pic>
      <p:pic>
        <p:nvPicPr>
          <p:cNvPr id="2054" name="Picture 6" descr="https://sun9-33.userapi.com/impg/mzHRCprKavm5L_HCt4q9Fw4SqhCg3D1abzsw9g/2Jxv6VeBpsA.jpg?size=1280x960&amp;quality=96&amp;sign=5abe0edbb4f945032e930bb9b3c571e2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615784" y="3749654"/>
            <a:ext cx="3552395" cy="2664296"/>
          </a:xfrm>
          <a:prstGeom prst="rect">
            <a:avLst/>
          </a:prstGeom>
          <a:noFill/>
        </p:spPr>
      </p:pic>
      <p:pic>
        <p:nvPicPr>
          <p:cNvPr id="2060" name="Picture 12" descr="https://3.bp.blogspot.com/-JESoOt_wHzM/WpvJS0Atx3I/AAAAAAAAIKU/VCixgqKioXMASuzRMJVbW_WFzKCEcsbIwCLcBGAs/s1600/%25D0%25B1%25D0%25B0%25D0%25B1%25D0%25BE%25D1%2587%25D0%25BA%25D0%25B8_DoV%2B%252815%252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32656"/>
            <a:ext cx="2349735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un9-32.userapi.com/impg/JA1XUycjgR_itqruGByv957P0hhhE9mQHoNQGQ/RIDHBxvykaU.jpg?size=810x1080&amp;quality=96&amp;sign=25ba75dac3b07ea20a661d2b16eef626&amp;type=album"/>
          <p:cNvPicPr>
            <a:picLocks noChangeAspect="1" noChangeArrowheads="1"/>
          </p:cNvPicPr>
          <p:nvPr/>
        </p:nvPicPr>
        <p:blipFill>
          <a:blip r:embed="rId2" cstate="print"/>
          <a:srcRect l="1400" r="1866"/>
          <a:stretch>
            <a:fillRect/>
          </a:stretch>
        </p:blipFill>
        <p:spPr bwMode="auto">
          <a:xfrm>
            <a:off x="286799" y="260648"/>
            <a:ext cx="2437967" cy="3360373"/>
          </a:xfrm>
          <a:prstGeom prst="rect">
            <a:avLst/>
          </a:prstGeom>
          <a:noFill/>
        </p:spPr>
      </p:pic>
      <p:pic>
        <p:nvPicPr>
          <p:cNvPr id="22532" name="Picture 4" descr="https://sun9-72.userapi.com/impg/zZNGVUp0tlJV-IvPuB_CqumaGIPOVCs9jQQwow/_BkOj-Kq114.jpg?size=810x1080&amp;quality=96&amp;sign=35506379af70350c1b7a3e65a7ee3aa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8640"/>
            <a:ext cx="2517744" cy="3356992"/>
          </a:xfrm>
          <a:prstGeom prst="rect">
            <a:avLst/>
          </a:prstGeom>
          <a:noFill/>
        </p:spPr>
      </p:pic>
      <p:pic>
        <p:nvPicPr>
          <p:cNvPr id="22533" name="Picture 5" descr="C:\Users\АННА\Desktop\Портфолио\EMeNb3JNJv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88640"/>
            <a:ext cx="2448272" cy="3465445"/>
          </a:xfrm>
          <a:prstGeom prst="rect">
            <a:avLst/>
          </a:prstGeom>
          <a:noFill/>
        </p:spPr>
      </p:pic>
      <p:pic>
        <p:nvPicPr>
          <p:cNvPr id="22534" name="Picture 6" descr="C:\Users\АННА\Desktop\Портфолио\TY2j6O4jwQ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290631"/>
            <a:ext cx="2520280" cy="3567369"/>
          </a:xfrm>
          <a:prstGeom prst="rect">
            <a:avLst/>
          </a:prstGeom>
          <a:noFill/>
        </p:spPr>
      </p:pic>
      <p:pic>
        <p:nvPicPr>
          <p:cNvPr id="22535" name="Picture 7" descr="C:\Users\АННА\Desktop\Портфолио\yqZGtPcWxM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5626" y="3356992"/>
            <a:ext cx="2473397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245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Портфолио   Учителя-логопеда  Минковой Анны Александровны МКДОУ Балаганский детский сад №3</vt:lpstr>
      <vt:lpstr>Мое педагогическое кредо</vt:lpstr>
      <vt:lpstr>Образование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презентации «Орхидеи»</dc:title>
  <dc:creator>user</dc:creator>
  <cp:lastModifiedBy>АННА</cp:lastModifiedBy>
  <cp:revision>21</cp:revision>
  <dcterms:created xsi:type="dcterms:W3CDTF">2018-09-07T18:37:56Z</dcterms:created>
  <dcterms:modified xsi:type="dcterms:W3CDTF">2021-02-26T03:11:13Z</dcterms:modified>
</cp:coreProperties>
</file>