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69775" cy="6877050"/>
  <p:notesSz cx="6858000" cy="9144000"/>
  <p:defaultTextStyle>
    <a:defPPr>
      <a:defRPr lang="ru-RU"/>
    </a:defPPr>
    <a:lvl1pPr marL="0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159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319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478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6638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0797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4957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116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3276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666" y="-84"/>
      </p:cViewPr>
      <p:guideLst>
        <p:guide orient="horz" pos="2166"/>
        <p:guide pos="38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2733" y="2136344"/>
            <a:ext cx="10344309" cy="147410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466" y="3896995"/>
            <a:ext cx="8518843" cy="175746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3087" y="275402"/>
            <a:ext cx="2738199" cy="58677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489" y="275402"/>
            <a:ext cx="8011769" cy="58677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042" y="6418579"/>
            <a:ext cx="12167240" cy="458470"/>
          </a:xfrm>
          <a:custGeom>
            <a:avLst/>
            <a:gdLst/>
            <a:ahLst/>
            <a:cxnLst/>
            <a:rect l="l" t="t" r="r" b="b"/>
            <a:pathLst>
              <a:path w="12189460" h="457200">
                <a:moveTo>
                  <a:pt x="12188952" y="0"/>
                </a:moveTo>
                <a:lnTo>
                  <a:pt x="0" y="0"/>
                </a:lnTo>
                <a:lnTo>
                  <a:pt x="0" y="457199"/>
                </a:lnTo>
                <a:lnTo>
                  <a:pt x="12188952" y="457199"/>
                </a:lnTo>
                <a:lnTo>
                  <a:pt x="12188952" y="0"/>
                </a:lnTo>
                <a:close/>
              </a:path>
            </a:pathLst>
          </a:custGeom>
          <a:solidFill>
            <a:srgbClr val="258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351339"/>
            <a:ext cx="12167240" cy="64313"/>
          </a:xfrm>
          <a:custGeom>
            <a:avLst/>
            <a:gdLst/>
            <a:ahLst/>
            <a:cxnLst/>
            <a:rect l="l" t="t" r="r" b="b"/>
            <a:pathLst>
              <a:path w="12189460" h="64135">
                <a:moveTo>
                  <a:pt x="12188952" y="0"/>
                </a:moveTo>
                <a:lnTo>
                  <a:pt x="0" y="0"/>
                </a:lnTo>
                <a:lnTo>
                  <a:pt x="0" y="64007"/>
                </a:lnTo>
                <a:lnTo>
                  <a:pt x="12188952" y="64007"/>
                </a:lnTo>
                <a:lnTo>
                  <a:pt x="12188952" y="0"/>
                </a:lnTo>
                <a:close/>
              </a:path>
            </a:pathLst>
          </a:custGeom>
          <a:solidFill>
            <a:srgbClr val="1CAC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3/31/2021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328" y="4419142"/>
            <a:ext cx="10344309" cy="1365859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1328" y="2914788"/>
            <a:ext cx="10344309" cy="150435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15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3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47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6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79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95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911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32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8489" y="1604646"/>
            <a:ext cx="5374984" cy="4538535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6302" y="1604646"/>
            <a:ext cx="5374984" cy="4538535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539377"/>
            <a:ext cx="5377097" cy="641539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159" indent="0">
              <a:buNone/>
              <a:defRPr sz="2400" b="1"/>
            </a:lvl2pPr>
            <a:lvl3pPr marL="1088319" indent="0">
              <a:buNone/>
              <a:defRPr sz="2100" b="1"/>
            </a:lvl3pPr>
            <a:lvl4pPr marL="1632478" indent="0">
              <a:buNone/>
              <a:defRPr sz="1900" b="1"/>
            </a:lvl4pPr>
            <a:lvl5pPr marL="2176638" indent="0">
              <a:buNone/>
              <a:defRPr sz="1900" b="1"/>
            </a:lvl5pPr>
            <a:lvl6pPr marL="2720797" indent="0">
              <a:buNone/>
              <a:defRPr sz="1900" b="1"/>
            </a:lvl6pPr>
            <a:lvl7pPr marL="3264957" indent="0">
              <a:buNone/>
              <a:defRPr sz="1900" b="1"/>
            </a:lvl7pPr>
            <a:lvl8pPr marL="3809116" indent="0">
              <a:buNone/>
              <a:defRPr sz="1900" b="1"/>
            </a:lvl8pPr>
            <a:lvl9pPr marL="4353276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8489" y="2180916"/>
            <a:ext cx="5377097" cy="396226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2077" y="1539377"/>
            <a:ext cx="5379210" cy="641539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159" indent="0">
              <a:buNone/>
              <a:defRPr sz="2400" b="1"/>
            </a:lvl2pPr>
            <a:lvl3pPr marL="1088319" indent="0">
              <a:buNone/>
              <a:defRPr sz="2100" b="1"/>
            </a:lvl3pPr>
            <a:lvl4pPr marL="1632478" indent="0">
              <a:buNone/>
              <a:defRPr sz="1900" b="1"/>
            </a:lvl4pPr>
            <a:lvl5pPr marL="2176638" indent="0">
              <a:buNone/>
              <a:defRPr sz="1900" b="1"/>
            </a:lvl5pPr>
            <a:lvl6pPr marL="2720797" indent="0">
              <a:buNone/>
              <a:defRPr sz="1900" b="1"/>
            </a:lvl6pPr>
            <a:lvl7pPr marL="3264957" indent="0">
              <a:buNone/>
              <a:defRPr sz="1900" b="1"/>
            </a:lvl7pPr>
            <a:lvl8pPr marL="3809116" indent="0">
              <a:buNone/>
              <a:defRPr sz="1900" b="1"/>
            </a:lvl8pPr>
            <a:lvl9pPr marL="4353276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82077" y="2180916"/>
            <a:ext cx="5379210" cy="396226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73808"/>
            <a:ext cx="4003772" cy="116527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58044" y="273809"/>
            <a:ext cx="6803242" cy="5869372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89" y="1439087"/>
            <a:ext cx="4003772" cy="4704094"/>
          </a:xfrm>
        </p:spPr>
        <p:txBody>
          <a:bodyPr/>
          <a:lstStyle>
            <a:lvl1pPr marL="0" indent="0">
              <a:buNone/>
              <a:defRPr sz="1700"/>
            </a:lvl1pPr>
            <a:lvl2pPr marL="544159" indent="0">
              <a:buNone/>
              <a:defRPr sz="1400"/>
            </a:lvl2pPr>
            <a:lvl3pPr marL="1088319" indent="0">
              <a:buNone/>
              <a:defRPr sz="1200"/>
            </a:lvl3pPr>
            <a:lvl4pPr marL="1632478" indent="0">
              <a:buNone/>
              <a:defRPr sz="1100"/>
            </a:lvl4pPr>
            <a:lvl5pPr marL="2176638" indent="0">
              <a:buNone/>
              <a:defRPr sz="1100"/>
            </a:lvl5pPr>
            <a:lvl6pPr marL="2720797" indent="0">
              <a:buNone/>
              <a:defRPr sz="1100"/>
            </a:lvl6pPr>
            <a:lvl7pPr marL="3264957" indent="0">
              <a:buNone/>
              <a:defRPr sz="1100"/>
            </a:lvl7pPr>
            <a:lvl8pPr marL="3809116" indent="0">
              <a:buNone/>
              <a:defRPr sz="1100"/>
            </a:lvl8pPr>
            <a:lvl9pPr marL="4353276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361" y="4813935"/>
            <a:ext cx="7301865" cy="568312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5361" y="614477"/>
            <a:ext cx="7301865" cy="4126230"/>
          </a:xfrm>
        </p:spPr>
        <p:txBody>
          <a:bodyPr/>
          <a:lstStyle>
            <a:lvl1pPr marL="0" indent="0">
              <a:buNone/>
              <a:defRPr sz="3800"/>
            </a:lvl1pPr>
            <a:lvl2pPr marL="544159" indent="0">
              <a:buNone/>
              <a:defRPr sz="3300"/>
            </a:lvl2pPr>
            <a:lvl3pPr marL="1088319" indent="0">
              <a:buNone/>
              <a:defRPr sz="2900"/>
            </a:lvl3pPr>
            <a:lvl4pPr marL="1632478" indent="0">
              <a:buNone/>
              <a:defRPr sz="2400"/>
            </a:lvl4pPr>
            <a:lvl5pPr marL="2176638" indent="0">
              <a:buNone/>
              <a:defRPr sz="2400"/>
            </a:lvl5pPr>
            <a:lvl6pPr marL="2720797" indent="0">
              <a:buNone/>
              <a:defRPr sz="2400"/>
            </a:lvl6pPr>
            <a:lvl7pPr marL="3264957" indent="0">
              <a:buNone/>
              <a:defRPr sz="2400"/>
            </a:lvl7pPr>
            <a:lvl8pPr marL="3809116" indent="0">
              <a:buNone/>
              <a:defRPr sz="2400"/>
            </a:lvl8pPr>
            <a:lvl9pPr marL="4353276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5361" y="5382247"/>
            <a:ext cx="7301865" cy="807098"/>
          </a:xfrm>
        </p:spPr>
        <p:txBody>
          <a:bodyPr/>
          <a:lstStyle>
            <a:lvl1pPr marL="0" indent="0">
              <a:buNone/>
              <a:defRPr sz="1700"/>
            </a:lvl1pPr>
            <a:lvl2pPr marL="544159" indent="0">
              <a:buNone/>
              <a:defRPr sz="1400"/>
            </a:lvl2pPr>
            <a:lvl3pPr marL="1088319" indent="0">
              <a:buNone/>
              <a:defRPr sz="1200"/>
            </a:lvl3pPr>
            <a:lvl4pPr marL="1632478" indent="0">
              <a:buNone/>
              <a:defRPr sz="1100"/>
            </a:lvl4pPr>
            <a:lvl5pPr marL="2176638" indent="0">
              <a:buNone/>
              <a:defRPr sz="1100"/>
            </a:lvl5pPr>
            <a:lvl6pPr marL="2720797" indent="0">
              <a:buNone/>
              <a:defRPr sz="1100"/>
            </a:lvl6pPr>
            <a:lvl7pPr marL="3264957" indent="0">
              <a:buNone/>
              <a:defRPr sz="1100"/>
            </a:lvl7pPr>
            <a:lvl8pPr marL="3809116" indent="0">
              <a:buNone/>
              <a:defRPr sz="1100"/>
            </a:lvl8pPr>
            <a:lvl9pPr marL="4353276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75401"/>
            <a:ext cx="10952798" cy="1146175"/>
          </a:xfrm>
          <a:prstGeom prst="rect">
            <a:avLst/>
          </a:prstGeom>
        </p:spPr>
        <p:txBody>
          <a:bodyPr vert="horz" lIns="108832" tIns="54416" rIns="108832" bIns="5441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604646"/>
            <a:ext cx="10952798" cy="4538535"/>
          </a:xfrm>
          <a:prstGeom prst="rect">
            <a:avLst/>
          </a:prstGeom>
        </p:spPr>
        <p:txBody>
          <a:bodyPr vert="horz" lIns="108832" tIns="54416" rIns="108832" bIns="5441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8489" y="6374007"/>
            <a:ext cx="2839614" cy="366139"/>
          </a:xfrm>
          <a:prstGeom prst="rect">
            <a:avLst/>
          </a:prstGeom>
        </p:spPr>
        <p:txBody>
          <a:bodyPr vert="horz" lIns="108832" tIns="54416" rIns="108832" bIns="54416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58007" y="6374007"/>
            <a:ext cx="3853762" cy="366139"/>
          </a:xfrm>
          <a:prstGeom prst="rect">
            <a:avLst/>
          </a:prstGeom>
        </p:spPr>
        <p:txBody>
          <a:bodyPr vert="horz" lIns="108832" tIns="54416" rIns="108832" bIns="54416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21672" y="6374007"/>
            <a:ext cx="2839614" cy="366139"/>
          </a:xfrm>
          <a:prstGeom prst="rect">
            <a:avLst/>
          </a:prstGeom>
        </p:spPr>
        <p:txBody>
          <a:bodyPr vert="horz" lIns="108832" tIns="54416" rIns="108832" bIns="54416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088319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20" indent="-408120" algn="l" defTabSz="1088319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259" indent="-340100" algn="l" defTabSz="1088319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399" indent="-272080" algn="l" defTabSz="1088319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558" indent="-272080" algn="l" defTabSz="1088319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717" indent="-272080" algn="l" defTabSz="1088319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877" indent="-272080" algn="l" defTabSz="108831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036" indent="-272080" algn="l" defTabSz="108831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196" indent="-272080" algn="l" defTabSz="108831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355" indent="-272080" algn="l" defTabSz="108831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31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59" algn="l" defTabSz="108831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319" algn="l" defTabSz="108831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478" algn="l" defTabSz="108831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638" algn="l" defTabSz="108831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797" algn="l" defTabSz="108831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957" algn="l" defTabSz="108831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116" algn="l" defTabSz="108831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3276" algn="l" defTabSz="108831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1115" y="1742186"/>
            <a:ext cx="9948791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6255" y="670600"/>
            <a:ext cx="11161240" cy="360358"/>
          </a:xfrm>
          <a:prstGeom prst="rect">
            <a:avLst/>
          </a:prstGeom>
        </p:spPr>
        <p:txBody>
          <a:bodyPr vert="horz" wrap="square" lIns="0" tIns="15116" rIns="0" bIns="0" rtlCol="0">
            <a:spAutoFit/>
          </a:bodyPr>
          <a:lstStyle/>
          <a:p>
            <a:pPr marL="430037">
              <a:lnSpc>
                <a:spcPts val="2380"/>
              </a:lnSpc>
              <a:spcBef>
                <a:spcPts val="119"/>
              </a:spcBef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МКДОУ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Балаганский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детский сад 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№3</a:t>
            </a:r>
            <a:endParaRPr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82171" y="4813936"/>
            <a:ext cx="4259421" cy="1387192"/>
          </a:xfrm>
          <a:prstGeom prst="rect">
            <a:avLst/>
          </a:prstGeom>
        </p:spPr>
        <p:txBody>
          <a:bodyPr vert="horz" wrap="square" lIns="0" tIns="136796" rIns="0" bIns="0" rtlCol="0">
            <a:spAutoFit/>
          </a:bodyPr>
          <a:lstStyle/>
          <a:p>
            <a:pPr marL="15116" algn="r">
              <a:spcBef>
                <a:spcPts val="1077"/>
              </a:spcBef>
            </a:pPr>
            <a:r>
              <a:rPr lang="ru-RU" sz="2400" b="1" dirty="0" smtClean="0">
                <a:latin typeface="Times New Roman"/>
                <a:cs typeface="Times New Roman"/>
              </a:rPr>
              <a:t>Учитель-логопед</a:t>
            </a:r>
          </a:p>
          <a:p>
            <a:pPr marL="15116" algn="r">
              <a:spcBef>
                <a:spcPts val="1077"/>
              </a:spcBef>
            </a:pPr>
            <a:r>
              <a:rPr lang="ru-RU" sz="2400" b="1" dirty="0" smtClean="0">
                <a:latin typeface="Times New Roman"/>
                <a:cs typeface="Times New Roman"/>
              </a:rPr>
              <a:t>Минкова Анна Александровна</a:t>
            </a:r>
            <a:endParaRPr sz="2400" b="1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25467" y="1833882"/>
            <a:ext cx="8089731" cy="813052"/>
          </a:xfrm>
          <a:prstGeom prst="rect">
            <a:avLst/>
          </a:prstGeom>
        </p:spPr>
        <p:txBody>
          <a:bodyPr vert="horz" wrap="square" lIns="0" tIns="14360" rIns="0" bIns="0" rtlCol="0">
            <a:spAutoFit/>
          </a:bodyPr>
          <a:lstStyle/>
          <a:p>
            <a:pPr marL="15116" marR="6046" algn="ctr">
              <a:lnSpc>
                <a:spcPct val="106800"/>
              </a:lnSpc>
              <a:spcBef>
                <a:spcPts val="113"/>
              </a:spcBef>
              <a:tabLst>
                <a:tab pos="4310952" algn="l"/>
              </a:tabLst>
            </a:pPr>
            <a:r>
              <a:rPr lang="ru-RU" sz="52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«</a:t>
            </a:r>
            <a:r>
              <a:rPr lang="ru-RU" sz="5200" b="1" i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Манкотерапия</a:t>
            </a:r>
            <a:r>
              <a:rPr lang="ru-RU" sz="52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в ДОУ</a:t>
            </a:r>
            <a:r>
              <a:rPr lang="en-US" sz="52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52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»</a:t>
            </a:r>
            <a:endParaRPr sz="5200" b="1" i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8" name="object 5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3708623" y="2862461"/>
            <a:ext cx="4176464" cy="3096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6688" y="353404"/>
            <a:ext cx="6410607" cy="740716"/>
          </a:xfrm>
        </p:spPr>
        <p:txBody>
          <a:bodyPr>
            <a:noAutofit/>
          </a:bodyPr>
          <a:lstStyle/>
          <a:p>
            <a:pPr algn="ctr"/>
            <a:r>
              <a:rPr lang="ru-RU" sz="2800" b="1" i="1" spc="-1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Рисование</a:t>
            </a:r>
            <a:r>
              <a:rPr lang="ru-RU" sz="2800" b="1" i="1" spc="1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i="1" spc="-1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spc="-1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помощью</a:t>
            </a:r>
            <a:r>
              <a:rPr lang="ru-RU" sz="2800" b="1" i="1" spc="1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spc="-1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трафаретов.</a:t>
            </a:r>
            <a:endParaRPr lang="ru-RU" sz="2800" b="1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ject 7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4895291" y="987238"/>
            <a:ext cx="1484713" cy="1650492"/>
          </a:xfrm>
          <a:prstGeom prst="rect">
            <a:avLst/>
          </a:prstGeom>
        </p:spPr>
      </p:pic>
      <p:pic>
        <p:nvPicPr>
          <p:cNvPr id="5" name="object 8"/>
          <p:cNvPicPr/>
          <p:nvPr/>
        </p:nvPicPr>
        <p:blipFill>
          <a:blip r:embed="rId3" cstate="email"/>
          <a:stretch>
            <a:fillRect/>
          </a:stretch>
        </p:blipFill>
        <p:spPr>
          <a:xfrm>
            <a:off x="648040" y="5066093"/>
            <a:ext cx="1534912" cy="100252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email"/>
          <a:stretch>
            <a:fillRect/>
          </a:stretch>
        </p:blipFill>
        <p:spPr>
          <a:xfrm>
            <a:off x="8202428" y="4991211"/>
            <a:ext cx="1696161" cy="1173682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8183" y="1833880"/>
            <a:ext cx="3650933" cy="2750820"/>
          </a:xfrm>
          <a:prstGeom prst="ellipse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8" name="object 9"/>
          <p:cNvSpPr/>
          <p:nvPr/>
        </p:nvSpPr>
        <p:spPr>
          <a:xfrm>
            <a:off x="4146724" y="2295152"/>
            <a:ext cx="500102" cy="489671"/>
          </a:xfrm>
          <a:custGeom>
            <a:avLst/>
            <a:gdLst/>
            <a:ahLst/>
            <a:cxnLst/>
            <a:rect l="l" t="t" r="r" b="b"/>
            <a:pathLst>
              <a:path w="501014" h="488314">
                <a:moveTo>
                  <a:pt x="384428" y="0"/>
                </a:moveTo>
                <a:lnTo>
                  <a:pt x="64262" y="304164"/>
                </a:lnTo>
                <a:lnTo>
                  <a:pt x="6095" y="242950"/>
                </a:lnTo>
                <a:lnTo>
                  <a:pt x="0" y="481710"/>
                </a:lnTo>
                <a:lnTo>
                  <a:pt x="238760" y="487806"/>
                </a:lnTo>
                <a:lnTo>
                  <a:pt x="180593" y="426592"/>
                </a:lnTo>
                <a:lnTo>
                  <a:pt x="500761" y="122300"/>
                </a:lnTo>
                <a:lnTo>
                  <a:pt x="384428" y="0"/>
                </a:lnTo>
                <a:close/>
              </a:path>
            </a:pathLst>
          </a:custGeom>
          <a:solidFill>
            <a:srgbClr val="1CAC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1"/>
          <p:cNvSpPr/>
          <p:nvPr/>
        </p:nvSpPr>
        <p:spPr>
          <a:xfrm>
            <a:off x="6693376" y="2445173"/>
            <a:ext cx="515948" cy="452738"/>
          </a:xfrm>
          <a:custGeom>
            <a:avLst/>
            <a:gdLst/>
            <a:ahLst/>
            <a:cxnLst/>
            <a:rect l="l" t="t" r="r" b="b"/>
            <a:pathLst>
              <a:path w="516890" h="451485">
                <a:moveTo>
                  <a:pt x="101346" y="0"/>
                </a:moveTo>
                <a:lnTo>
                  <a:pt x="0" y="135000"/>
                </a:lnTo>
                <a:lnTo>
                  <a:pt x="331216" y="383666"/>
                </a:lnTo>
                <a:lnTo>
                  <a:pt x="280416" y="451230"/>
                </a:lnTo>
                <a:lnTo>
                  <a:pt x="516890" y="417575"/>
                </a:lnTo>
                <a:lnTo>
                  <a:pt x="483234" y="181228"/>
                </a:lnTo>
                <a:lnTo>
                  <a:pt x="432562" y="248665"/>
                </a:lnTo>
                <a:lnTo>
                  <a:pt x="101346" y="0"/>
                </a:lnTo>
                <a:close/>
              </a:path>
            </a:pathLst>
          </a:custGeom>
          <a:solidFill>
            <a:srgbClr val="1CACE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879116" y="2980055"/>
            <a:ext cx="4213628" cy="3333945"/>
          </a:xfrm>
          <a:prstGeom prst="ellipse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986415" y="1833880"/>
            <a:ext cx="3879116" cy="2853665"/>
          </a:xfrm>
          <a:prstGeom prst="ellipse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2"/>
          <p:cNvSpPr txBox="1">
            <a:spLocks noGrp="1"/>
          </p:cNvSpPr>
          <p:nvPr>
            <p:ph type="title"/>
          </p:nvPr>
        </p:nvSpPr>
        <p:spPr>
          <a:xfrm>
            <a:off x="2628503" y="198165"/>
            <a:ext cx="6457587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800" b="1" i="1" spc="-15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Арт-терапевтическая</a:t>
            </a:r>
            <a:r>
              <a:rPr sz="2800" b="1" i="1" spc="4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i="1" spc="-15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</a:t>
            </a:r>
            <a:r>
              <a:rPr sz="2800" b="1" i="1" spc="1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sz="2800" b="1" i="1" spc="5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i="1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манной</a:t>
            </a:r>
            <a:r>
              <a:rPr sz="2800" b="1" i="1" spc="2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i="1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крупой.</a:t>
            </a: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Рис</a:t>
            </a:r>
            <a:r>
              <a:rPr sz="2800" b="1" i="1" spc="-65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2800" b="1" i="1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вани</a:t>
            </a:r>
            <a:r>
              <a:rPr sz="2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sz="2800" b="1" i="1" spc="-254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i="1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цветно</a:t>
            </a:r>
            <a:r>
              <a:rPr sz="2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sz="2800" b="1" i="1" spc="1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i="1" spc="-15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sz="2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</a:t>
            </a:r>
            <a:r>
              <a:rPr sz="2800" b="1" i="1" spc="-45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sz="2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ой.</a:t>
            </a:r>
          </a:p>
        </p:txBody>
      </p:sp>
      <p:grpSp>
        <p:nvGrpSpPr>
          <p:cNvPr id="2" name="object 2"/>
          <p:cNvGrpSpPr/>
          <p:nvPr/>
        </p:nvGrpSpPr>
        <p:grpSpPr>
          <a:xfrm>
            <a:off x="133868" y="0"/>
            <a:ext cx="12036034" cy="6875140"/>
            <a:chOff x="134112" y="0"/>
            <a:chExt cx="12058015" cy="6856095"/>
          </a:xfrm>
        </p:grpSpPr>
        <p:pic>
          <p:nvPicPr>
            <p:cNvPr id="6" name="object 3"/>
            <p:cNvPicPr/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8950452" y="1459991"/>
              <a:ext cx="3117342" cy="3670554"/>
            </a:xfrm>
            <a:prstGeom prst="rect">
              <a:avLst/>
            </a:prstGeom>
          </p:spPr>
        </p:pic>
        <p:pic>
          <p:nvPicPr>
            <p:cNvPr id="7" name="object 4"/>
            <p:cNvPicPr/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6778752" y="3590544"/>
              <a:ext cx="3201161" cy="3265170"/>
            </a:xfrm>
            <a:prstGeom prst="rect">
              <a:avLst/>
            </a:prstGeom>
          </p:spPr>
        </p:pic>
        <p:pic>
          <p:nvPicPr>
            <p:cNvPr id="8" name="object 5"/>
            <p:cNvPicPr/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134112" y="1389888"/>
              <a:ext cx="3397758" cy="4065270"/>
            </a:xfrm>
            <a:prstGeom prst="rect">
              <a:avLst/>
            </a:prstGeom>
          </p:spPr>
        </p:pic>
        <p:pic>
          <p:nvPicPr>
            <p:cNvPr id="9" name="object 6"/>
            <p:cNvPicPr/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2546604" y="3637789"/>
              <a:ext cx="3324605" cy="3217926"/>
            </a:xfrm>
            <a:prstGeom prst="rect">
              <a:avLst/>
            </a:prstGeom>
          </p:spPr>
        </p:pic>
        <p:pic>
          <p:nvPicPr>
            <p:cNvPr id="10" name="object 7"/>
            <p:cNvPicPr/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4622291" y="1469136"/>
              <a:ext cx="3056382" cy="3656838"/>
            </a:xfrm>
            <a:prstGeom prst="rect">
              <a:avLst/>
            </a:prstGeom>
          </p:spPr>
        </p:pic>
        <p:sp>
          <p:nvSpPr>
            <p:cNvPr id="11" name="object 8"/>
            <p:cNvSpPr/>
            <p:nvPr/>
          </p:nvSpPr>
          <p:spPr>
            <a:xfrm>
              <a:off x="4126102" y="2213355"/>
              <a:ext cx="501015" cy="488315"/>
            </a:xfrm>
            <a:custGeom>
              <a:avLst/>
              <a:gdLst/>
              <a:ahLst/>
              <a:cxnLst/>
              <a:rect l="l" t="t" r="r" b="b"/>
              <a:pathLst>
                <a:path w="501014" h="488314">
                  <a:moveTo>
                    <a:pt x="384301" y="0"/>
                  </a:moveTo>
                  <a:lnTo>
                    <a:pt x="64135" y="304292"/>
                  </a:lnTo>
                  <a:lnTo>
                    <a:pt x="5969" y="243078"/>
                  </a:lnTo>
                  <a:lnTo>
                    <a:pt x="0" y="481711"/>
                  </a:lnTo>
                  <a:lnTo>
                    <a:pt x="238633" y="487807"/>
                  </a:lnTo>
                  <a:lnTo>
                    <a:pt x="180467" y="426593"/>
                  </a:lnTo>
                  <a:lnTo>
                    <a:pt x="500634" y="122428"/>
                  </a:lnTo>
                  <a:lnTo>
                    <a:pt x="384301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9"/>
            <p:cNvSpPr/>
            <p:nvPr/>
          </p:nvSpPr>
          <p:spPr>
            <a:xfrm>
              <a:off x="4126102" y="2213355"/>
              <a:ext cx="501015" cy="488315"/>
            </a:xfrm>
            <a:custGeom>
              <a:avLst/>
              <a:gdLst/>
              <a:ahLst/>
              <a:cxnLst/>
              <a:rect l="l" t="t" r="r" b="b"/>
              <a:pathLst>
                <a:path w="501014" h="488314">
                  <a:moveTo>
                    <a:pt x="5969" y="243078"/>
                  </a:moveTo>
                  <a:lnTo>
                    <a:pt x="64135" y="304292"/>
                  </a:lnTo>
                  <a:lnTo>
                    <a:pt x="384301" y="0"/>
                  </a:lnTo>
                  <a:lnTo>
                    <a:pt x="500634" y="122428"/>
                  </a:lnTo>
                  <a:lnTo>
                    <a:pt x="180467" y="426593"/>
                  </a:lnTo>
                  <a:lnTo>
                    <a:pt x="238633" y="487807"/>
                  </a:lnTo>
                  <a:lnTo>
                    <a:pt x="0" y="481711"/>
                  </a:lnTo>
                  <a:lnTo>
                    <a:pt x="5969" y="243078"/>
                  </a:lnTo>
                  <a:close/>
                </a:path>
              </a:pathLst>
            </a:custGeom>
            <a:ln w="15875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0"/>
            <p:cNvSpPr/>
            <p:nvPr/>
          </p:nvSpPr>
          <p:spPr>
            <a:xfrm>
              <a:off x="7645400" y="2179954"/>
              <a:ext cx="516890" cy="451484"/>
            </a:xfrm>
            <a:custGeom>
              <a:avLst/>
              <a:gdLst/>
              <a:ahLst/>
              <a:cxnLst/>
              <a:rect l="l" t="t" r="r" b="b"/>
              <a:pathLst>
                <a:path w="516890" h="451485">
                  <a:moveTo>
                    <a:pt x="101473" y="0"/>
                  </a:moveTo>
                  <a:lnTo>
                    <a:pt x="0" y="135000"/>
                  </a:lnTo>
                  <a:lnTo>
                    <a:pt x="331216" y="383794"/>
                  </a:lnTo>
                  <a:lnTo>
                    <a:pt x="280543" y="451358"/>
                  </a:lnTo>
                  <a:lnTo>
                    <a:pt x="516890" y="417703"/>
                  </a:lnTo>
                  <a:lnTo>
                    <a:pt x="483361" y="181229"/>
                  </a:lnTo>
                  <a:lnTo>
                    <a:pt x="432561" y="248793"/>
                  </a:lnTo>
                  <a:lnTo>
                    <a:pt x="101473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1"/>
            <p:cNvSpPr/>
            <p:nvPr/>
          </p:nvSpPr>
          <p:spPr>
            <a:xfrm>
              <a:off x="7645400" y="2179954"/>
              <a:ext cx="516890" cy="451484"/>
            </a:xfrm>
            <a:custGeom>
              <a:avLst/>
              <a:gdLst/>
              <a:ahLst/>
              <a:cxnLst/>
              <a:rect l="l" t="t" r="r" b="b"/>
              <a:pathLst>
                <a:path w="516890" h="451485">
                  <a:moveTo>
                    <a:pt x="280543" y="451358"/>
                  </a:moveTo>
                  <a:lnTo>
                    <a:pt x="331216" y="383794"/>
                  </a:lnTo>
                  <a:lnTo>
                    <a:pt x="0" y="135000"/>
                  </a:lnTo>
                  <a:lnTo>
                    <a:pt x="101473" y="0"/>
                  </a:lnTo>
                  <a:lnTo>
                    <a:pt x="432561" y="248793"/>
                  </a:lnTo>
                  <a:lnTo>
                    <a:pt x="483361" y="181229"/>
                  </a:lnTo>
                  <a:lnTo>
                    <a:pt x="516890" y="417703"/>
                  </a:lnTo>
                  <a:lnTo>
                    <a:pt x="280543" y="451358"/>
                  </a:lnTo>
                  <a:close/>
                </a:path>
              </a:pathLst>
            </a:custGeom>
            <a:ln w="15875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2"/>
          <p:cNvSpPr txBox="1">
            <a:spLocks noGrp="1"/>
          </p:cNvSpPr>
          <p:nvPr>
            <p:ph type="title"/>
          </p:nvPr>
        </p:nvSpPr>
        <p:spPr>
          <a:xfrm>
            <a:off x="4284687" y="391106"/>
            <a:ext cx="3922472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i="1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Адаптационные</a:t>
            </a:r>
            <a:r>
              <a:rPr sz="2800" b="1" i="1" spc="-2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i="1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игры.</a:t>
            </a:r>
          </a:p>
        </p:txBody>
      </p:sp>
      <p:sp>
        <p:nvSpPr>
          <p:cNvPr id="6" name="object 6"/>
          <p:cNvSpPr/>
          <p:nvPr/>
        </p:nvSpPr>
        <p:spPr>
          <a:xfrm>
            <a:off x="3955177" y="916941"/>
            <a:ext cx="500102" cy="489671"/>
          </a:xfrm>
          <a:custGeom>
            <a:avLst/>
            <a:gdLst/>
            <a:ahLst/>
            <a:cxnLst/>
            <a:rect l="l" t="t" r="r" b="b"/>
            <a:pathLst>
              <a:path w="501014" h="488315">
                <a:moveTo>
                  <a:pt x="384301" y="0"/>
                </a:moveTo>
                <a:lnTo>
                  <a:pt x="64135" y="304291"/>
                </a:lnTo>
                <a:lnTo>
                  <a:pt x="5968" y="243077"/>
                </a:lnTo>
                <a:lnTo>
                  <a:pt x="0" y="481711"/>
                </a:lnTo>
                <a:lnTo>
                  <a:pt x="238632" y="487806"/>
                </a:lnTo>
                <a:lnTo>
                  <a:pt x="180466" y="426592"/>
                </a:lnTo>
                <a:lnTo>
                  <a:pt x="500634" y="122427"/>
                </a:lnTo>
                <a:lnTo>
                  <a:pt x="384301" y="0"/>
                </a:lnTo>
                <a:close/>
              </a:path>
            </a:pathLst>
          </a:custGeom>
          <a:solidFill>
            <a:srgbClr val="1CAC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0"/>
          <p:cNvSpPr/>
          <p:nvPr/>
        </p:nvSpPr>
        <p:spPr>
          <a:xfrm>
            <a:off x="5838450" y="1474746"/>
            <a:ext cx="336570" cy="957056"/>
          </a:xfrm>
          <a:custGeom>
            <a:avLst/>
            <a:gdLst/>
            <a:ahLst/>
            <a:cxnLst/>
            <a:rect l="l" t="t" r="r" b="b"/>
            <a:pathLst>
              <a:path w="337185" h="954405">
                <a:moveTo>
                  <a:pt x="252602" y="0"/>
                </a:moveTo>
                <a:lnTo>
                  <a:pt x="84200" y="0"/>
                </a:lnTo>
                <a:lnTo>
                  <a:pt x="84200" y="785622"/>
                </a:lnTo>
                <a:lnTo>
                  <a:pt x="0" y="785622"/>
                </a:lnTo>
                <a:lnTo>
                  <a:pt x="168401" y="954024"/>
                </a:lnTo>
                <a:lnTo>
                  <a:pt x="336803" y="785622"/>
                </a:lnTo>
                <a:lnTo>
                  <a:pt x="252602" y="785622"/>
                </a:lnTo>
                <a:lnTo>
                  <a:pt x="252602" y="0"/>
                </a:lnTo>
                <a:close/>
              </a:path>
            </a:pathLst>
          </a:custGeom>
          <a:solidFill>
            <a:srgbClr val="1CAC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910354" y="1146175"/>
            <a:ext cx="515948" cy="452738"/>
          </a:xfrm>
          <a:custGeom>
            <a:avLst/>
            <a:gdLst/>
            <a:ahLst/>
            <a:cxnLst/>
            <a:rect l="l" t="t" r="r" b="b"/>
            <a:pathLst>
              <a:path w="516890" h="451485">
                <a:moveTo>
                  <a:pt x="101473" y="0"/>
                </a:moveTo>
                <a:lnTo>
                  <a:pt x="0" y="135000"/>
                </a:lnTo>
                <a:lnTo>
                  <a:pt x="331216" y="383794"/>
                </a:lnTo>
                <a:lnTo>
                  <a:pt x="280543" y="451358"/>
                </a:lnTo>
                <a:lnTo>
                  <a:pt x="516890" y="417703"/>
                </a:lnTo>
                <a:lnTo>
                  <a:pt x="483361" y="181229"/>
                </a:lnTo>
                <a:lnTo>
                  <a:pt x="432561" y="248793"/>
                </a:lnTo>
                <a:lnTo>
                  <a:pt x="101473" y="0"/>
                </a:lnTo>
                <a:close/>
              </a:path>
            </a:pathLst>
          </a:custGeom>
          <a:solidFill>
            <a:srgbClr val="1CACE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50" name="Picture 2" descr="https://sun9-17.userapi.com/impg/Gu_cch0jZud-RWdABqUMvlmDJXCdzF4QMdQrqQ/77l8L4zj5iA.jpg?size=450x600&amp;quality=96&amp;sign=96d02c5e77e1fad7724db25c4de53363&amp;type=album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244" y="1451822"/>
            <a:ext cx="3422749" cy="4584700"/>
          </a:xfrm>
          <a:prstGeom prst="ellipse">
            <a:avLst/>
          </a:prstGeom>
          <a:noFill/>
          <a:ln w="57150">
            <a:solidFill>
              <a:schemeClr val="tx2"/>
            </a:solidFill>
          </a:ln>
        </p:spPr>
      </p:pic>
      <p:pic>
        <p:nvPicPr>
          <p:cNvPr id="2052" name="Picture 4" descr="https://sun9-19.userapi.com/impg/AsITU5Pxf2wif10ITE6a8mHPfDhOhIhkFgDsKw/KodO0J8b5FY.jpg?size=720x1080&amp;quality=96&amp;sign=fa048dc9194248ca89312be9f94bf056&amp;type=album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66720" y="1528233"/>
            <a:ext cx="3118505" cy="4699318"/>
          </a:xfrm>
          <a:prstGeom prst="ellipse">
            <a:avLst/>
          </a:prstGeom>
          <a:noFill/>
          <a:ln w="57150">
            <a:solidFill>
              <a:schemeClr val="tx2"/>
            </a:solidFill>
          </a:ln>
        </p:spPr>
      </p:pic>
      <p:pic>
        <p:nvPicPr>
          <p:cNvPr id="2054" name="Picture 6" descr="https://sun9-44.userapi.com/impg/RivwN7Aaunh5Mt4Sm8OXU5k2n4zkmRrX_Xuj-g/8Jwja_qExRQ.jpg?size=640x640&amp;quality=96&amp;sign=7b6f16d56cdd37f33fdfa1b09c0d5c76&amp;type=album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35482" y="2674409"/>
            <a:ext cx="3422749" cy="3438526"/>
          </a:xfrm>
          <a:prstGeom prst="ellipse">
            <a:avLst/>
          </a:prstGeom>
          <a:noFill/>
          <a:ln w="57150"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2"/>
          <p:cNvSpPr txBox="1">
            <a:spLocks noGrp="1"/>
          </p:cNvSpPr>
          <p:nvPr>
            <p:ph type="title"/>
          </p:nvPr>
        </p:nvSpPr>
        <p:spPr>
          <a:xfrm>
            <a:off x="4520310" y="353404"/>
            <a:ext cx="3129280" cy="4449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800" b="1" i="1" spc="-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Обучающие</a:t>
            </a:r>
            <a:r>
              <a:rPr sz="2800" b="1" i="1" spc="-2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i="1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игры.</a:t>
            </a:r>
          </a:p>
        </p:txBody>
      </p:sp>
      <p:sp>
        <p:nvSpPr>
          <p:cNvPr id="6" name="object 6"/>
          <p:cNvSpPr/>
          <p:nvPr/>
        </p:nvSpPr>
        <p:spPr>
          <a:xfrm>
            <a:off x="3955177" y="916941"/>
            <a:ext cx="500102" cy="489671"/>
          </a:xfrm>
          <a:custGeom>
            <a:avLst/>
            <a:gdLst/>
            <a:ahLst/>
            <a:cxnLst/>
            <a:rect l="l" t="t" r="r" b="b"/>
            <a:pathLst>
              <a:path w="501014" h="488315">
                <a:moveTo>
                  <a:pt x="384301" y="0"/>
                </a:moveTo>
                <a:lnTo>
                  <a:pt x="64135" y="304291"/>
                </a:lnTo>
                <a:lnTo>
                  <a:pt x="5968" y="243077"/>
                </a:lnTo>
                <a:lnTo>
                  <a:pt x="0" y="481711"/>
                </a:lnTo>
                <a:lnTo>
                  <a:pt x="238632" y="487806"/>
                </a:lnTo>
                <a:lnTo>
                  <a:pt x="180466" y="426592"/>
                </a:lnTo>
                <a:lnTo>
                  <a:pt x="500634" y="122427"/>
                </a:lnTo>
                <a:lnTo>
                  <a:pt x="384301" y="0"/>
                </a:lnTo>
                <a:close/>
              </a:path>
            </a:pathLst>
          </a:custGeom>
          <a:solidFill>
            <a:srgbClr val="1CAC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0"/>
          <p:cNvSpPr/>
          <p:nvPr/>
        </p:nvSpPr>
        <p:spPr>
          <a:xfrm>
            <a:off x="5780644" y="1069764"/>
            <a:ext cx="336570" cy="957056"/>
          </a:xfrm>
          <a:custGeom>
            <a:avLst/>
            <a:gdLst/>
            <a:ahLst/>
            <a:cxnLst/>
            <a:rect l="l" t="t" r="r" b="b"/>
            <a:pathLst>
              <a:path w="337185" h="954405">
                <a:moveTo>
                  <a:pt x="252602" y="0"/>
                </a:moveTo>
                <a:lnTo>
                  <a:pt x="84200" y="0"/>
                </a:lnTo>
                <a:lnTo>
                  <a:pt x="84200" y="785622"/>
                </a:lnTo>
                <a:lnTo>
                  <a:pt x="0" y="785622"/>
                </a:lnTo>
                <a:lnTo>
                  <a:pt x="168401" y="954024"/>
                </a:lnTo>
                <a:lnTo>
                  <a:pt x="336803" y="785622"/>
                </a:lnTo>
                <a:lnTo>
                  <a:pt x="252602" y="785622"/>
                </a:lnTo>
                <a:lnTo>
                  <a:pt x="252602" y="0"/>
                </a:lnTo>
                <a:close/>
              </a:path>
            </a:pathLst>
          </a:custGeom>
          <a:solidFill>
            <a:srgbClr val="1CAC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910354" y="1146175"/>
            <a:ext cx="515948" cy="452738"/>
          </a:xfrm>
          <a:custGeom>
            <a:avLst/>
            <a:gdLst/>
            <a:ahLst/>
            <a:cxnLst/>
            <a:rect l="l" t="t" r="r" b="b"/>
            <a:pathLst>
              <a:path w="516890" h="451485">
                <a:moveTo>
                  <a:pt x="101473" y="0"/>
                </a:moveTo>
                <a:lnTo>
                  <a:pt x="0" y="135000"/>
                </a:lnTo>
                <a:lnTo>
                  <a:pt x="331216" y="383794"/>
                </a:lnTo>
                <a:lnTo>
                  <a:pt x="280543" y="451358"/>
                </a:lnTo>
                <a:lnTo>
                  <a:pt x="516890" y="417703"/>
                </a:lnTo>
                <a:lnTo>
                  <a:pt x="483361" y="181229"/>
                </a:lnTo>
                <a:lnTo>
                  <a:pt x="432561" y="248793"/>
                </a:lnTo>
                <a:lnTo>
                  <a:pt x="101473" y="0"/>
                </a:lnTo>
                <a:close/>
              </a:path>
            </a:pathLst>
          </a:custGeom>
          <a:solidFill>
            <a:srgbClr val="1CACE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 descr="https://sun9-7.userapi.com/impg/7qnCdf_iy2r_8kPvcd4iZODamYy_BivBmbGP7w/OOgRmYVobZc.jpg?size=1189x788&amp;quality=96&amp;sign=840491c09eee214e05f389892207ce61&amp;type=album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184" y="1528234"/>
            <a:ext cx="4361157" cy="2903643"/>
          </a:xfrm>
          <a:prstGeom prst="ellipse">
            <a:avLst/>
          </a:prstGeom>
          <a:noFill/>
          <a:ln w="57150">
            <a:solidFill>
              <a:schemeClr val="tx2"/>
            </a:solidFill>
          </a:ln>
        </p:spPr>
      </p:pic>
      <p:pic>
        <p:nvPicPr>
          <p:cNvPr id="1028" name="Picture 4" descr="https://sun9-52.userapi.com/impg/L1uG2cS0tpmk7JhkJsFkYFU_fpPr5PwgjUua5Q/rYrlnx5ZFaQ.jpg?size=800x606&amp;quality=96&amp;sign=cee5c35cfc78cb66ad064308cf41144f&amp;type=album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86415" y="1757468"/>
            <a:ext cx="3916016" cy="2980055"/>
          </a:xfrm>
          <a:prstGeom prst="ellipse">
            <a:avLst/>
          </a:prstGeom>
          <a:noFill/>
          <a:ln w="57150">
            <a:solidFill>
              <a:schemeClr val="tx2"/>
            </a:solidFill>
          </a:ln>
        </p:spPr>
      </p:pic>
      <p:pic>
        <p:nvPicPr>
          <p:cNvPr id="1030" name="Picture 6" descr="https://sun9-9.userapi.com/impg/rPwvslpRVxQXHcm5VSC90NTIkufA2_xPBrUqJg/LRU47dEZ0rs.jpg?size=720x1080&amp;quality=96&amp;sign=3792d6edb972a5d1e8e92f399cfa4590&amp;type=album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91849" y="2215938"/>
            <a:ext cx="2662138" cy="4011613"/>
          </a:xfrm>
          <a:prstGeom prst="ellipse">
            <a:avLst/>
          </a:prstGeom>
          <a:noFill/>
          <a:ln w="57150"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2"/>
          <p:cNvSpPr txBox="1">
            <a:spLocks noGrp="1"/>
          </p:cNvSpPr>
          <p:nvPr>
            <p:ph type="title"/>
          </p:nvPr>
        </p:nvSpPr>
        <p:spPr>
          <a:xfrm>
            <a:off x="4335483" y="353404"/>
            <a:ext cx="3955177" cy="4449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800" b="1" i="1" spc="-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Познавательные</a:t>
            </a:r>
            <a:r>
              <a:rPr sz="2800" b="1" i="1" spc="-2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i="1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игры.</a:t>
            </a:r>
          </a:p>
        </p:txBody>
      </p:sp>
      <p:sp>
        <p:nvSpPr>
          <p:cNvPr id="6" name="object 6"/>
          <p:cNvSpPr/>
          <p:nvPr/>
        </p:nvSpPr>
        <p:spPr>
          <a:xfrm>
            <a:off x="3955177" y="916941"/>
            <a:ext cx="500102" cy="489671"/>
          </a:xfrm>
          <a:custGeom>
            <a:avLst/>
            <a:gdLst/>
            <a:ahLst/>
            <a:cxnLst/>
            <a:rect l="l" t="t" r="r" b="b"/>
            <a:pathLst>
              <a:path w="501014" h="488315">
                <a:moveTo>
                  <a:pt x="384301" y="0"/>
                </a:moveTo>
                <a:lnTo>
                  <a:pt x="64135" y="304291"/>
                </a:lnTo>
                <a:lnTo>
                  <a:pt x="5968" y="243077"/>
                </a:lnTo>
                <a:lnTo>
                  <a:pt x="0" y="481711"/>
                </a:lnTo>
                <a:lnTo>
                  <a:pt x="238632" y="487806"/>
                </a:lnTo>
                <a:lnTo>
                  <a:pt x="180466" y="426592"/>
                </a:lnTo>
                <a:lnTo>
                  <a:pt x="500634" y="122427"/>
                </a:lnTo>
                <a:lnTo>
                  <a:pt x="384301" y="0"/>
                </a:lnTo>
                <a:close/>
              </a:path>
            </a:pathLst>
          </a:custGeom>
          <a:solidFill>
            <a:srgbClr val="1CAC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0"/>
          <p:cNvSpPr/>
          <p:nvPr/>
        </p:nvSpPr>
        <p:spPr>
          <a:xfrm>
            <a:off x="5780644" y="1069764"/>
            <a:ext cx="336570" cy="957056"/>
          </a:xfrm>
          <a:custGeom>
            <a:avLst/>
            <a:gdLst/>
            <a:ahLst/>
            <a:cxnLst/>
            <a:rect l="l" t="t" r="r" b="b"/>
            <a:pathLst>
              <a:path w="337185" h="954405">
                <a:moveTo>
                  <a:pt x="252602" y="0"/>
                </a:moveTo>
                <a:lnTo>
                  <a:pt x="84200" y="0"/>
                </a:lnTo>
                <a:lnTo>
                  <a:pt x="84200" y="785622"/>
                </a:lnTo>
                <a:lnTo>
                  <a:pt x="0" y="785622"/>
                </a:lnTo>
                <a:lnTo>
                  <a:pt x="168401" y="954024"/>
                </a:lnTo>
                <a:lnTo>
                  <a:pt x="336803" y="785622"/>
                </a:lnTo>
                <a:lnTo>
                  <a:pt x="252602" y="785622"/>
                </a:lnTo>
                <a:lnTo>
                  <a:pt x="252602" y="0"/>
                </a:lnTo>
                <a:close/>
              </a:path>
            </a:pathLst>
          </a:custGeom>
          <a:solidFill>
            <a:srgbClr val="1CAC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910354" y="1146175"/>
            <a:ext cx="515948" cy="452738"/>
          </a:xfrm>
          <a:custGeom>
            <a:avLst/>
            <a:gdLst/>
            <a:ahLst/>
            <a:cxnLst/>
            <a:rect l="l" t="t" r="r" b="b"/>
            <a:pathLst>
              <a:path w="516890" h="451485">
                <a:moveTo>
                  <a:pt x="101473" y="0"/>
                </a:moveTo>
                <a:lnTo>
                  <a:pt x="0" y="135000"/>
                </a:lnTo>
                <a:lnTo>
                  <a:pt x="331216" y="383794"/>
                </a:lnTo>
                <a:lnTo>
                  <a:pt x="280543" y="451358"/>
                </a:lnTo>
                <a:lnTo>
                  <a:pt x="516890" y="417703"/>
                </a:lnTo>
                <a:lnTo>
                  <a:pt x="483361" y="181229"/>
                </a:lnTo>
                <a:lnTo>
                  <a:pt x="432561" y="248793"/>
                </a:lnTo>
                <a:lnTo>
                  <a:pt x="101473" y="0"/>
                </a:lnTo>
                <a:close/>
              </a:path>
            </a:pathLst>
          </a:custGeom>
          <a:solidFill>
            <a:srgbClr val="1CACE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626" name="Picture 2" descr="https://sun9-52.userapi.com/impg/MrULy-ZMmOmaQnrYr8XDJY0PMP8AhLw1TCxINQ/IYmkaYkoScQ.jpg?size=640x427&amp;quality=96&amp;sign=cb99dbe5bb81a41c884af9dea990e658&amp;type=album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2239" y="990253"/>
            <a:ext cx="3861673" cy="2903643"/>
          </a:xfrm>
          <a:prstGeom prst="ellipse">
            <a:avLst/>
          </a:prstGeom>
          <a:noFill/>
          <a:ln w="57150">
            <a:solidFill>
              <a:schemeClr val="tx2"/>
            </a:solidFill>
          </a:ln>
        </p:spPr>
      </p:pic>
      <p:pic>
        <p:nvPicPr>
          <p:cNvPr id="26628" name="Picture 4" descr="https://sun9-18.userapi.com/impg/-T7D3aWICYslNwterT04TdELtAopihxw1NDQrA/vRmzmqBzroY.jpg?size=675x506&amp;quality=96&amp;sign=4d6a184075c6fdc50d47eef571ce6d76&amp;type=album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708342" y="1494309"/>
            <a:ext cx="4461433" cy="3209290"/>
          </a:xfrm>
          <a:prstGeom prst="ellipse">
            <a:avLst/>
          </a:prstGeom>
          <a:noFill/>
          <a:ln w="57150">
            <a:solidFill>
              <a:schemeClr val="tx2"/>
            </a:solidFill>
          </a:ln>
        </p:spPr>
      </p:pic>
      <p:pic>
        <p:nvPicPr>
          <p:cNvPr id="26638" name="Picture 14" descr="https://ic.pics.livejournal.com/irinashalyapina/66631260/98593/98593_original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48583" y="3150493"/>
            <a:ext cx="4449861" cy="3293662"/>
          </a:xfrm>
          <a:prstGeom prst="ellipse">
            <a:avLst/>
          </a:prstGeom>
          <a:noFill/>
          <a:ln w="57150"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2"/>
          <p:cNvSpPr txBox="1">
            <a:spLocks noGrp="1"/>
          </p:cNvSpPr>
          <p:nvPr>
            <p:ph type="title"/>
          </p:nvPr>
        </p:nvSpPr>
        <p:spPr>
          <a:xfrm>
            <a:off x="4335483" y="353404"/>
            <a:ext cx="3955177" cy="4449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800" b="1" i="1" spc="-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Логопедические</a:t>
            </a:r>
            <a:r>
              <a:rPr sz="2800" b="1" i="1" spc="-2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i="1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игры.</a:t>
            </a:r>
          </a:p>
        </p:txBody>
      </p:sp>
      <p:sp>
        <p:nvSpPr>
          <p:cNvPr id="6" name="object 6"/>
          <p:cNvSpPr/>
          <p:nvPr/>
        </p:nvSpPr>
        <p:spPr>
          <a:xfrm>
            <a:off x="3955177" y="916941"/>
            <a:ext cx="500102" cy="489671"/>
          </a:xfrm>
          <a:custGeom>
            <a:avLst/>
            <a:gdLst/>
            <a:ahLst/>
            <a:cxnLst/>
            <a:rect l="l" t="t" r="r" b="b"/>
            <a:pathLst>
              <a:path w="501014" h="488315">
                <a:moveTo>
                  <a:pt x="384301" y="0"/>
                </a:moveTo>
                <a:lnTo>
                  <a:pt x="64135" y="304291"/>
                </a:lnTo>
                <a:lnTo>
                  <a:pt x="5968" y="243077"/>
                </a:lnTo>
                <a:lnTo>
                  <a:pt x="0" y="481711"/>
                </a:lnTo>
                <a:lnTo>
                  <a:pt x="238632" y="487806"/>
                </a:lnTo>
                <a:lnTo>
                  <a:pt x="180466" y="426592"/>
                </a:lnTo>
                <a:lnTo>
                  <a:pt x="500634" y="122427"/>
                </a:lnTo>
                <a:lnTo>
                  <a:pt x="384301" y="0"/>
                </a:lnTo>
                <a:close/>
              </a:path>
            </a:pathLst>
          </a:custGeom>
          <a:solidFill>
            <a:srgbClr val="1CAC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0"/>
          <p:cNvSpPr/>
          <p:nvPr/>
        </p:nvSpPr>
        <p:spPr>
          <a:xfrm>
            <a:off x="5780644" y="1069764"/>
            <a:ext cx="336570" cy="957056"/>
          </a:xfrm>
          <a:custGeom>
            <a:avLst/>
            <a:gdLst/>
            <a:ahLst/>
            <a:cxnLst/>
            <a:rect l="l" t="t" r="r" b="b"/>
            <a:pathLst>
              <a:path w="337185" h="954405">
                <a:moveTo>
                  <a:pt x="252602" y="0"/>
                </a:moveTo>
                <a:lnTo>
                  <a:pt x="84200" y="0"/>
                </a:lnTo>
                <a:lnTo>
                  <a:pt x="84200" y="785622"/>
                </a:lnTo>
                <a:lnTo>
                  <a:pt x="0" y="785622"/>
                </a:lnTo>
                <a:lnTo>
                  <a:pt x="168401" y="954024"/>
                </a:lnTo>
                <a:lnTo>
                  <a:pt x="336803" y="785622"/>
                </a:lnTo>
                <a:lnTo>
                  <a:pt x="252602" y="785622"/>
                </a:lnTo>
                <a:lnTo>
                  <a:pt x="252602" y="0"/>
                </a:lnTo>
                <a:close/>
              </a:path>
            </a:pathLst>
          </a:custGeom>
          <a:solidFill>
            <a:srgbClr val="1CAC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910354" y="1146175"/>
            <a:ext cx="515948" cy="452738"/>
          </a:xfrm>
          <a:custGeom>
            <a:avLst/>
            <a:gdLst/>
            <a:ahLst/>
            <a:cxnLst/>
            <a:rect l="l" t="t" r="r" b="b"/>
            <a:pathLst>
              <a:path w="516890" h="451485">
                <a:moveTo>
                  <a:pt x="101473" y="0"/>
                </a:moveTo>
                <a:lnTo>
                  <a:pt x="0" y="135000"/>
                </a:lnTo>
                <a:lnTo>
                  <a:pt x="331216" y="383794"/>
                </a:lnTo>
                <a:lnTo>
                  <a:pt x="280543" y="451358"/>
                </a:lnTo>
                <a:lnTo>
                  <a:pt x="516890" y="417703"/>
                </a:lnTo>
                <a:lnTo>
                  <a:pt x="483361" y="181229"/>
                </a:lnTo>
                <a:lnTo>
                  <a:pt x="432561" y="248793"/>
                </a:lnTo>
                <a:lnTo>
                  <a:pt x="101473" y="0"/>
                </a:lnTo>
                <a:close/>
              </a:path>
            </a:pathLst>
          </a:custGeom>
          <a:solidFill>
            <a:srgbClr val="1CACE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650" name="Picture 2" descr="https://sun4-16.userapi.com/impg/9Rvil60_1TXhCGNOXwenLFKIrgIdDjYYvkNJfw/oA9yzZJkjZI.jpg?size=865x1080&amp;quality=96&amp;sign=302c81463058cd1e52b3ce35ea220ebc&amp;type=album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63666" y="2139527"/>
            <a:ext cx="3270627" cy="4102379"/>
          </a:xfrm>
          <a:prstGeom prst="ellipse">
            <a:avLst/>
          </a:prstGeom>
          <a:noFill/>
          <a:ln w="57150">
            <a:solidFill>
              <a:schemeClr val="tx2"/>
            </a:solidFill>
          </a:ln>
        </p:spPr>
      </p:pic>
      <p:pic>
        <p:nvPicPr>
          <p:cNvPr id="27652" name="Picture 4" descr="https://sun9-15.userapi.com/impg/d3r381M6xUUUGy95-nXA7qZxGyZDg1PLUCtLVg/tlfg1U52YJA.jpg?size=1052x1070&amp;quality=96&amp;sign=429fcfa942c1182fe534451316abae43&amp;type=album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122" y="1528233"/>
            <a:ext cx="3955177" cy="4041393"/>
          </a:xfrm>
          <a:prstGeom prst="ellipse">
            <a:avLst/>
          </a:prstGeom>
          <a:noFill/>
          <a:ln w="57150">
            <a:solidFill>
              <a:schemeClr val="tx2"/>
            </a:solidFill>
          </a:ln>
        </p:spPr>
      </p:pic>
      <p:pic>
        <p:nvPicPr>
          <p:cNvPr id="27654" name="Picture 6" descr="https://sun9-18.userapi.com/impg/kboGjb0A5UaOeQmWB3H_7jx3l7TvlGKjE41_6w/JI8yc_zpoVY.jpg?size=720x1080&amp;quality=96&amp;sign=9efb038d34f2b5151446272618e8f810&amp;type=album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366720" y="1375410"/>
            <a:ext cx="3194566" cy="4813935"/>
          </a:xfrm>
          <a:prstGeom prst="ellipse">
            <a:avLst/>
          </a:prstGeom>
          <a:noFill/>
          <a:ln w="57150"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2"/>
          <p:cNvSpPr txBox="1">
            <a:spLocks noGrp="1"/>
          </p:cNvSpPr>
          <p:nvPr>
            <p:ph type="title"/>
          </p:nvPr>
        </p:nvSpPr>
        <p:spPr>
          <a:xfrm>
            <a:off x="3118505" y="233259"/>
            <a:ext cx="5856704" cy="4449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Игры</a:t>
            </a:r>
            <a:r>
              <a:rPr sz="2800" b="1" i="1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2800" b="1" i="1" spc="-15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i="1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занятия</a:t>
            </a:r>
            <a:r>
              <a:rPr sz="2800" b="1" i="1" spc="1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i="1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sz="2800" b="1" i="1" spc="-2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световом</a:t>
            </a:r>
            <a:r>
              <a:rPr sz="2800" b="1" i="1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i="1" spc="-2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столе</a:t>
            </a:r>
            <a:r>
              <a:rPr lang="ru-RU" sz="2800" b="1" i="1" spc="-2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2800" b="1" i="1" spc="-2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object 2"/>
          <p:cNvGrpSpPr/>
          <p:nvPr/>
        </p:nvGrpSpPr>
        <p:grpSpPr>
          <a:xfrm>
            <a:off x="180231" y="739792"/>
            <a:ext cx="11598903" cy="6514873"/>
            <a:chOff x="180561" y="737743"/>
            <a:chExt cx="11620085" cy="6496827"/>
          </a:xfrm>
        </p:grpSpPr>
        <p:pic>
          <p:nvPicPr>
            <p:cNvPr id="6" name="object 3"/>
            <p:cNvPicPr/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3498978" y="3788043"/>
              <a:ext cx="4621529" cy="3446527"/>
            </a:xfrm>
            <a:prstGeom prst="rect">
              <a:avLst/>
            </a:prstGeom>
          </p:spPr>
        </p:pic>
        <p:pic>
          <p:nvPicPr>
            <p:cNvPr id="7" name="object 4"/>
            <p:cNvPicPr/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322372" y="1202936"/>
              <a:ext cx="4478274" cy="4159759"/>
            </a:xfrm>
            <a:prstGeom prst="rect">
              <a:avLst/>
            </a:prstGeom>
          </p:spPr>
        </p:pic>
        <p:pic>
          <p:nvPicPr>
            <p:cNvPr id="8" name="object 5"/>
            <p:cNvPicPr/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180561" y="1274744"/>
              <a:ext cx="4271010" cy="4283202"/>
            </a:xfrm>
            <a:prstGeom prst="rect">
              <a:avLst/>
            </a:prstGeom>
          </p:spPr>
        </p:pic>
        <p:sp>
          <p:nvSpPr>
            <p:cNvPr id="9" name="object 6"/>
            <p:cNvSpPr/>
            <p:nvPr/>
          </p:nvSpPr>
          <p:spPr>
            <a:xfrm>
              <a:off x="4078858" y="771017"/>
              <a:ext cx="501015" cy="488315"/>
            </a:xfrm>
            <a:custGeom>
              <a:avLst/>
              <a:gdLst/>
              <a:ahLst/>
              <a:cxnLst/>
              <a:rect l="l" t="t" r="r" b="b"/>
              <a:pathLst>
                <a:path w="501014" h="488315">
                  <a:moveTo>
                    <a:pt x="384428" y="0"/>
                  </a:moveTo>
                  <a:lnTo>
                    <a:pt x="64262" y="304292"/>
                  </a:lnTo>
                  <a:lnTo>
                    <a:pt x="6095" y="243078"/>
                  </a:lnTo>
                  <a:lnTo>
                    <a:pt x="0" y="481838"/>
                  </a:lnTo>
                  <a:lnTo>
                    <a:pt x="238760" y="487807"/>
                  </a:lnTo>
                  <a:lnTo>
                    <a:pt x="180593" y="426720"/>
                  </a:lnTo>
                  <a:lnTo>
                    <a:pt x="500761" y="122428"/>
                  </a:lnTo>
                  <a:lnTo>
                    <a:pt x="384428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7"/>
            <p:cNvSpPr/>
            <p:nvPr/>
          </p:nvSpPr>
          <p:spPr>
            <a:xfrm>
              <a:off x="4078858" y="771017"/>
              <a:ext cx="501015" cy="488315"/>
            </a:xfrm>
            <a:custGeom>
              <a:avLst/>
              <a:gdLst/>
              <a:ahLst/>
              <a:cxnLst/>
              <a:rect l="l" t="t" r="r" b="b"/>
              <a:pathLst>
                <a:path w="501014" h="488315">
                  <a:moveTo>
                    <a:pt x="6095" y="243078"/>
                  </a:moveTo>
                  <a:lnTo>
                    <a:pt x="64262" y="304292"/>
                  </a:lnTo>
                  <a:lnTo>
                    <a:pt x="384428" y="0"/>
                  </a:lnTo>
                  <a:lnTo>
                    <a:pt x="500761" y="122428"/>
                  </a:lnTo>
                  <a:lnTo>
                    <a:pt x="180593" y="426720"/>
                  </a:lnTo>
                  <a:lnTo>
                    <a:pt x="238760" y="487807"/>
                  </a:lnTo>
                  <a:lnTo>
                    <a:pt x="0" y="481838"/>
                  </a:lnTo>
                  <a:lnTo>
                    <a:pt x="6095" y="243078"/>
                  </a:lnTo>
                  <a:close/>
                </a:path>
              </a:pathLst>
            </a:custGeom>
            <a:ln w="15875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8"/>
            <p:cNvSpPr/>
            <p:nvPr/>
          </p:nvSpPr>
          <p:spPr>
            <a:xfrm>
              <a:off x="7070344" y="737743"/>
              <a:ext cx="517525" cy="451484"/>
            </a:xfrm>
            <a:custGeom>
              <a:avLst/>
              <a:gdLst/>
              <a:ahLst/>
              <a:cxnLst/>
              <a:rect l="l" t="t" r="r" b="b"/>
              <a:pathLst>
                <a:path w="517525" h="451484">
                  <a:moveTo>
                    <a:pt x="101473" y="0"/>
                  </a:moveTo>
                  <a:lnTo>
                    <a:pt x="0" y="135001"/>
                  </a:lnTo>
                  <a:lnTo>
                    <a:pt x="331215" y="383667"/>
                  </a:lnTo>
                  <a:lnTo>
                    <a:pt x="280542" y="451231"/>
                  </a:lnTo>
                  <a:lnTo>
                    <a:pt x="517016" y="417576"/>
                  </a:lnTo>
                  <a:lnTo>
                    <a:pt x="483361" y="181229"/>
                  </a:lnTo>
                  <a:lnTo>
                    <a:pt x="432688" y="248666"/>
                  </a:lnTo>
                  <a:lnTo>
                    <a:pt x="101473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9"/>
            <p:cNvSpPr/>
            <p:nvPr/>
          </p:nvSpPr>
          <p:spPr>
            <a:xfrm>
              <a:off x="7070344" y="737743"/>
              <a:ext cx="517525" cy="451484"/>
            </a:xfrm>
            <a:custGeom>
              <a:avLst/>
              <a:gdLst/>
              <a:ahLst/>
              <a:cxnLst/>
              <a:rect l="l" t="t" r="r" b="b"/>
              <a:pathLst>
                <a:path w="517525" h="451484">
                  <a:moveTo>
                    <a:pt x="280542" y="451231"/>
                  </a:moveTo>
                  <a:lnTo>
                    <a:pt x="331215" y="383667"/>
                  </a:lnTo>
                  <a:lnTo>
                    <a:pt x="0" y="135001"/>
                  </a:lnTo>
                  <a:lnTo>
                    <a:pt x="101473" y="0"/>
                  </a:lnTo>
                  <a:lnTo>
                    <a:pt x="432688" y="248666"/>
                  </a:lnTo>
                  <a:lnTo>
                    <a:pt x="483361" y="181229"/>
                  </a:lnTo>
                  <a:lnTo>
                    <a:pt x="517016" y="417576"/>
                  </a:lnTo>
                  <a:lnTo>
                    <a:pt x="280542" y="451231"/>
                  </a:lnTo>
                  <a:close/>
                </a:path>
              </a:pathLst>
            </a:custGeom>
            <a:ln w="15875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0"/>
            <p:cNvSpPr/>
            <p:nvPr/>
          </p:nvSpPr>
          <p:spPr>
            <a:xfrm>
              <a:off x="5801868" y="1178051"/>
              <a:ext cx="338455" cy="954405"/>
            </a:xfrm>
            <a:custGeom>
              <a:avLst/>
              <a:gdLst/>
              <a:ahLst/>
              <a:cxnLst/>
              <a:rect l="l" t="t" r="r" b="b"/>
              <a:pathLst>
                <a:path w="338454" h="954405">
                  <a:moveTo>
                    <a:pt x="253746" y="0"/>
                  </a:moveTo>
                  <a:lnTo>
                    <a:pt x="84582" y="0"/>
                  </a:lnTo>
                  <a:lnTo>
                    <a:pt x="84582" y="784860"/>
                  </a:lnTo>
                  <a:lnTo>
                    <a:pt x="0" y="784860"/>
                  </a:lnTo>
                  <a:lnTo>
                    <a:pt x="169164" y="954024"/>
                  </a:lnTo>
                  <a:lnTo>
                    <a:pt x="338328" y="784860"/>
                  </a:lnTo>
                  <a:lnTo>
                    <a:pt x="253746" y="784860"/>
                  </a:lnTo>
                  <a:lnTo>
                    <a:pt x="253746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1"/>
            <p:cNvSpPr/>
            <p:nvPr/>
          </p:nvSpPr>
          <p:spPr>
            <a:xfrm>
              <a:off x="5801868" y="1178051"/>
              <a:ext cx="338455" cy="954405"/>
            </a:xfrm>
            <a:custGeom>
              <a:avLst/>
              <a:gdLst/>
              <a:ahLst/>
              <a:cxnLst/>
              <a:rect l="l" t="t" r="r" b="b"/>
              <a:pathLst>
                <a:path w="338454" h="954405">
                  <a:moveTo>
                    <a:pt x="0" y="784860"/>
                  </a:moveTo>
                  <a:lnTo>
                    <a:pt x="84582" y="784860"/>
                  </a:lnTo>
                  <a:lnTo>
                    <a:pt x="84582" y="0"/>
                  </a:lnTo>
                  <a:lnTo>
                    <a:pt x="253746" y="0"/>
                  </a:lnTo>
                  <a:lnTo>
                    <a:pt x="253746" y="784860"/>
                  </a:lnTo>
                  <a:lnTo>
                    <a:pt x="338328" y="784860"/>
                  </a:lnTo>
                  <a:lnTo>
                    <a:pt x="169164" y="954024"/>
                  </a:lnTo>
                  <a:lnTo>
                    <a:pt x="0" y="784860"/>
                  </a:lnTo>
                  <a:close/>
                </a:path>
              </a:pathLst>
            </a:custGeom>
            <a:ln w="1524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038033" y="339395"/>
            <a:ext cx="5575278" cy="5685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8505" marR="413384">
              <a:lnSpc>
                <a:spcPct val="100000"/>
              </a:lnSpc>
              <a:spcBef>
                <a:spcPts val="100"/>
              </a:spcBef>
            </a:pPr>
            <a:r>
              <a:rPr sz="1800" i="1" spc="-5" dirty="0">
                <a:latin typeface="Calibri"/>
                <a:cs typeface="Calibri"/>
              </a:rPr>
              <a:t>«Часто </a:t>
            </a:r>
            <a:r>
              <a:rPr sz="1800" i="1" spc="-10" dirty="0">
                <a:latin typeface="Calibri"/>
                <a:cs typeface="Calibri"/>
              </a:rPr>
              <a:t>руки </a:t>
            </a:r>
            <a:r>
              <a:rPr sz="1800" i="1" dirty="0">
                <a:latin typeface="Calibri"/>
                <a:cs typeface="Calibri"/>
              </a:rPr>
              <a:t>знают, </a:t>
            </a:r>
            <a:r>
              <a:rPr sz="1800" i="1" spc="-10" dirty="0">
                <a:latin typeface="Calibri"/>
                <a:cs typeface="Calibri"/>
              </a:rPr>
              <a:t>как </a:t>
            </a:r>
            <a:r>
              <a:rPr sz="1800" i="1" spc="-5" dirty="0">
                <a:latin typeface="Calibri"/>
                <a:cs typeface="Calibri"/>
              </a:rPr>
              <a:t>распутать </a:t>
            </a:r>
            <a:r>
              <a:rPr sz="1800" i="1" dirty="0">
                <a:latin typeface="Calibri"/>
                <a:cs typeface="Calibri"/>
              </a:rPr>
              <a:t>то, над </a:t>
            </a:r>
            <a:r>
              <a:rPr sz="1800" i="1" spc="-39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чем тщетно</a:t>
            </a:r>
            <a:r>
              <a:rPr sz="1800" i="1" spc="-5" dirty="0">
                <a:latin typeface="Calibri"/>
                <a:cs typeface="Calibri"/>
              </a:rPr>
              <a:t> бьется </a:t>
            </a:r>
            <a:r>
              <a:rPr sz="1800" i="1" spc="-10" dirty="0">
                <a:latin typeface="Calibri"/>
                <a:cs typeface="Calibri"/>
              </a:rPr>
              <a:t>разум»</a:t>
            </a:r>
            <a:r>
              <a:rPr sz="1800" i="1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К. </a:t>
            </a:r>
            <a:r>
              <a:rPr sz="1800" spc="-70" dirty="0">
                <a:latin typeface="Calibri"/>
                <a:cs typeface="Calibri"/>
              </a:rPr>
              <a:t>Г.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Юнг</a:t>
            </a:r>
          </a:p>
          <a:p>
            <a:pPr marL="12700" marR="210820">
              <a:lnSpc>
                <a:spcPct val="100000"/>
              </a:lnSpc>
              <a:spcBef>
                <a:spcPts val="1230"/>
              </a:spcBef>
            </a:pPr>
            <a:r>
              <a:rPr sz="1800" spc="-10" dirty="0">
                <a:latin typeface="Times New Roman"/>
                <a:cs typeface="Times New Roman"/>
              </a:rPr>
              <a:t>Таким образом,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использование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манкотерапии</a:t>
            </a:r>
            <a:r>
              <a:rPr sz="1800" b="1" spc="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образовательной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деятельности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дошкольников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является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уникальным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средством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развития</a:t>
            </a:r>
            <a:r>
              <a:rPr sz="1800" b="1" spc="2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ребёнка</a:t>
            </a:r>
            <a:r>
              <a:rPr sz="1800" spc="-10" dirty="0">
                <a:latin typeface="Times New Roman"/>
                <a:cs typeface="Times New Roman"/>
              </a:rPr>
              <a:t>.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детей</a:t>
            </a:r>
          </a:p>
          <a:p>
            <a:pPr marL="12700" marR="81915" algn="just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Times New Roman"/>
                <a:cs typeface="Times New Roman"/>
              </a:rPr>
              <a:t>быстрее </a:t>
            </a:r>
            <a:r>
              <a:rPr sz="1800" spc="-5" dirty="0">
                <a:latin typeface="Times New Roman"/>
                <a:cs typeface="Times New Roman"/>
              </a:rPr>
              <a:t>формируется произвольное поведение, активно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развивается </a:t>
            </a:r>
            <a:r>
              <a:rPr sz="1800" spc="-5" dirty="0">
                <a:latin typeface="Times New Roman"/>
                <a:cs typeface="Times New Roman"/>
              </a:rPr>
              <a:t>воображение, инициативность, </a:t>
            </a:r>
            <a:r>
              <a:rPr sz="1800" dirty="0">
                <a:latin typeface="Times New Roman"/>
                <a:cs typeface="Times New Roman"/>
              </a:rPr>
              <a:t>повышается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интерес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 </a:t>
            </a:r>
            <a:r>
              <a:rPr sz="1800" spc="-5" dirty="0">
                <a:latin typeface="Times New Roman"/>
                <a:cs typeface="Times New Roman"/>
              </a:rPr>
              <a:t>любознательность;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стабилизируется</a:t>
            </a:r>
          </a:p>
          <a:p>
            <a:pPr marL="12700" marR="60960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эмоциональное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состояние.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Играя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манкой</a:t>
            </a:r>
            <a:r>
              <a:rPr sz="1800" spc="-10" dirty="0">
                <a:latin typeface="Times New Roman"/>
                <a:cs typeface="Times New Roman"/>
              </a:rPr>
              <a:t>,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дети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развивают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тактильно-кинетическую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чувствительность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мелкую </a:t>
            </a:r>
            <a:r>
              <a:rPr sz="1800" spc="-10" dirty="0">
                <a:latin typeface="Times New Roman"/>
                <a:cs typeface="Times New Roman"/>
              </a:rPr>
              <a:t>моторику </a:t>
            </a:r>
            <a:r>
              <a:rPr sz="1800" spc="-5" dirty="0">
                <a:latin typeface="Times New Roman"/>
                <a:cs typeface="Times New Roman"/>
              </a:rPr>
              <a:t>рук; снимают мышечную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напряжённость.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этих </a:t>
            </a:r>
            <a:r>
              <a:rPr sz="1800" dirty="0">
                <a:latin typeface="Times New Roman"/>
                <a:cs typeface="Times New Roman"/>
              </a:rPr>
              <a:t>играх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можно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развивать</a:t>
            </a:r>
            <a:endParaRPr sz="18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мотивацию </a:t>
            </a:r>
            <a:r>
              <a:rPr sz="1800" spc="-15" dirty="0">
                <a:latin typeface="Times New Roman"/>
                <a:cs typeface="Times New Roman"/>
              </a:rPr>
              <a:t>речевого </a:t>
            </a:r>
            <a:r>
              <a:rPr sz="1800" spc="-5" dirty="0">
                <a:latin typeface="Times New Roman"/>
                <a:cs typeface="Times New Roman"/>
              </a:rPr>
              <a:t>общения; </a:t>
            </a:r>
            <a:r>
              <a:rPr sz="1800" spc="-10" dirty="0">
                <a:latin typeface="Times New Roman"/>
                <a:cs typeface="Times New Roman"/>
              </a:rPr>
              <a:t>формировать </a:t>
            </a:r>
            <a:r>
              <a:rPr sz="1800" spc="-5" dirty="0">
                <a:latin typeface="Times New Roman"/>
                <a:cs typeface="Times New Roman"/>
              </a:rPr>
              <a:t>первичные </a:t>
            </a:r>
            <a:r>
              <a:rPr sz="1800" dirty="0">
                <a:latin typeface="Times New Roman"/>
                <a:cs typeface="Times New Roman"/>
              </a:rPr>
              <a:t> произносительные умения и </a:t>
            </a:r>
            <a:r>
              <a:rPr sz="1800" spc="-5" dirty="0">
                <a:latin typeface="Times New Roman"/>
                <a:cs typeface="Times New Roman"/>
              </a:rPr>
              <a:t>навыки; </a:t>
            </a:r>
            <a:r>
              <a:rPr sz="1800" spc="-10" dirty="0">
                <a:latin typeface="Times New Roman"/>
                <a:cs typeface="Times New Roman"/>
              </a:rPr>
              <a:t>пополнять </a:t>
            </a:r>
            <a:r>
              <a:rPr sz="1800" spc="-5" dirty="0">
                <a:latin typeface="Times New Roman"/>
                <a:cs typeface="Times New Roman"/>
              </a:rPr>
              <a:t>словарь;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формировать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связную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речь;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обучать </a:t>
            </a:r>
            <a:r>
              <a:rPr sz="1800" spc="-5" dirty="0">
                <a:latin typeface="Times New Roman"/>
                <a:cs typeface="Times New Roman"/>
              </a:rPr>
              <a:t>чтению</a:t>
            </a:r>
            <a:r>
              <a:rPr sz="1800" dirty="0">
                <a:latin typeface="Times New Roman"/>
                <a:cs typeface="Times New Roman"/>
              </a:rPr>
              <a:t> и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письму.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Опыт</a:t>
            </a:r>
            <a:r>
              <a:rPr sz="1800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подтверждает</a:t>
            </a:r>
            <a:r>
              <a:rPr sz="1800" u="sng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правоту</a:t>
            </a:r>
            <a:r>
              <a:rPr sz="1800" u="sng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слов </a:t>
            </a:r>
            <a:r>
              <a:rPr sz="1800" u="sng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психолога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Карла</a:t>
            </a:r>
            <a:endParaRPr sz="1800" dirty="0">
              <a:latin typeface="Times New Roman"/>
              <a:cs typeface="Times New Roman"/>
            </a:endParaRPr>
          </a:p>
          <a:p>
            <a:pPr marL="12700" marR="27940">
              <a:lnSpc>
                <a:spcPct val="100000"/>
              </a:lnSpc>
            </a:pPr>
            <a:r>
              <a:rPr sz="18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Юнга</a:t>
            </a:r>
            <a:r>
              <a:rPr sz="1800" spc="-5" dirty="0">
                <a:latin typeface="Times New Roman"/>
                <a:cs typeface="Times New Roman"/>
              </a:rPr>
              <a:t>: </a:t>
            </a:r>
            <a:r>
              <a:rPr sz="1800" b="1" dirty="0">
                <a:solidFill>
                  <a:srgbClr val="2583C5"/>
                </a:solidFill>
                <a:latin typeface="Times New Roman"/>
                <a:cs typeface="Times New Roman"/>
              </a:rPr>
              <a:t>«Всё,</a:t>
            </a:r>
            <a:r>
              <a:rPr sz="1800" b="1" spc="-20" dirty="0">
                <a:solidFill>
                  <a:srgbClr val="2583C5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2583C5"/>
                </a:solidFill>
                <a:latin typeface="Times New Roman"/>
                <a:cs typeface="Times New Roman"/>
              </a:rPr>
              <a:t>что</a:t>
            </a:r>
            <a:r>
              <a:rPr sz="1800" b="1" spc="-5" dirty="0">
                <a:solidFill>
                  <a:srgbClr val="2583C5"/>
                </a:solidFill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rgbClr val="2583C5"/>
                </a:solidFill>
                <a:latin typeface="Times New Roman"/>
                <a:cs typeface="Times New Roman"/>
              </a:rPr>
              <a:t>проходит</a:t>
            </a:r>
            <a:r>
              <a:rPr sz="1800" b="1" spc="15" dirty="0">
                <a:solidFill>
                  <a:srgbClr val="2583C5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2583C5"/>
                </a:solidFill>
                <a:latin typeface="Times New Roman"/>
                <a:cs typeface="Times New Roman"/>
              </a:rPr>
              <a:t>через</a:t>
            </a:r>
            <a:r>
              <a:rPr sz="1800" b="1" spc="-15" dirty="0">
                <a:solidFill>
                  <a:srgbClr val="2583C5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2583C5"/>
                </a:solidFill>
                <a:latin typeface="Times New Roman"/>
                <a:cs typeface="Times New Roman"/>
              </a:rPr>
              <a:t>руки</a:t>
            </a:r>
            <a:r>
              <a:rPr sz="1800" b="1" spc="-15" dirty="0">
                <a:solidFill>
                  <a:srgbClr val="2583C5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2583C5"/>
                </a:solidFill>
                <a:latin typeface="Times New Roman"/>
                <a:cs typeface="Times New Roman"/>
              </a:rPr>
              <a:t>и </a:t>
            </a:r>
            <a:r>
              <a:rPr sz="1800" b="1" spc="-5" dirty="0">
                <a:solidFill>
                  <a:srgbClr val="2583C5"/>
                </a:solidFill>
                <a:latin typeface="Times New Roman"/>
                <a:cs typeface="Times New Roman"/>
              </a:rPr>
              <a:t>ощущения </a:t>
            </a:r>
            <a:r>
              <a:rPr sz="1800" b="1" dirty="0">
                <a:solidFill>
                  <a:srgbClr val="2583C5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2583C5"/>
                </a:solidFill>
                <a:latin typeface="Times New Roman"/>
                <a:cs typeface="Times New Roman"/>
              </a:rPr>
              <a:t>ребёнка,</a:t>
            </a:r>
            <a:r>
              <a:rPr sz="1800" b="1" spc="-15" dirty="0">
                <a:solidFill>
                  <a:srgbClr val="2583C5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2583C5"/>
                </a:solidFill>
                <a:latin typeface="Times New Roman"/>
                <a:cs typeface="Times New Roman"/>
              </a:rPr>
              <a:t>помогает</a:t>
            </a:r>
            <a:r>
              <a:rPr sz="1800" b="1" spc="5" dirty="0">
                <a:solidFill>
                  <a:srgbClr val="2583C5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2583C5"/>
                </a:solidFill>
                <a:latin typeface="Times New Roman"/>
                <a:cs typeface="Times New Roman"/>
              </a:rPr>
              <a:t>познать</a:t>
            </a:r>
            <a:r>
              <a:rPr sz="1800" b="1" spc="10" dirty="0">
                <a:solidFill>
                  <a:srgbClr val="2583C5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2583C5"/>
                </a:solidFill>
                <a:latin typeface="Times New Roman"/>
                <a:cs typeface="Times New Roman"/>
              </a:rPr>
              <a:t>и</a:t>
            </a:r>
            <a:r>
              <a:rPr sz="1800" b="1" spc="-10" dirty="0">
                <a:solidFill>
                  <a:srgbClr val="2583C5"/>
                </a:solidFill>
                <a:latin typeface="Times New Roman"/>
                <a:cs typeface="Times New Roman"/>
              </a:rPr>
              <a:t> узнать</a:t>
            </a:r>
            <a:r>
              <a:rPr sz="1800" b="1" dirty="0">
                <a:solidFill>
                  <a:srgbClr val="2583C5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2583C5"/>
                </a:solidFill>
                <a:latin typeface="Times New Roman"/>
                <a:cs typeface="Times New Roman"/>
              </a:rPr>
              <a:t>этот</a:t>
            </a:r>
            <a:r>
              <a:rPr sz="1800" b="1" spc="-5" dirty="0">
                <a:solidFill>
                  <a:srgbClr val="2583C5"/>
                </a:solidFill>
                <a:latin typeface="Times New Roman"/>
                <a:cs typeface="Times New Roman"/>
              </a:rPr>
              <a:t> мир. </a:t>
            </a:r>
            <a:r>
              <a:rPr sz="1800" b="1" spc="5" dirty="0">
                <a:solidFill>
                  <a:srgbClr val="2583C5"/>
                </a:solidFill>
                <a:latin typeface="Times New Roman"/>
                <a:cs typeface="Times New Roman"/>
              </a:rPr>
              <a:t>всё,</a:t>
            </a:r>
            <a:r>
              <a:rPr sz="1800" b="1" spc="-20" dirty="0">
                <a:solidFill>
                  <a:srgbClr val="2583C5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2583C5"/>
                </a:solidFill>
                <a:latin typeface="Times New Roman"/>
                <a:cs typeface="Times New Roman"/>
              </a:rPr>
              <a:t>что </a:t>
            </a:r>
            <a:r>
              <a:rPr sz="1800" b="1" spc="-434" dirty="0">
                <a:solidFill>
                  <a:srgbClr val="2583C5"/>
                </a:solidFill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rgbClr val="2583C5"/>
                </a:solidFill>
                <a:latin typeface="Times New Roman"/>
                <a:cs typeface="Times New Roman"/>
              </a:rPr>
              <a:t>можно</a:t>
            </a:r>
            <a:r>
              <a:rPr sz="1800" b="1" spc="10" dirty="0">
                <a:solidFill>
                  <a:srgbClr val="2583C5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2583C5"/>
                </a:solidFill>
                <a:latin typeface="Times New Roman"/>
                <a:cs typeface="Times New Roman"/>
              </a:rPr>
              <a:t>потрогать,</a:t>
            </a:r>
            <a:r>
              <a:rPr sz="1800" b="1" dirty="0">
                <a:solidFill>
                  <a:srgbClr val="2583C5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2583C5"/>
                </a:solidFill>
                <a:latin typeface="Times New Roman"/>
                <a:cs typeface="Times New Roman"/>
              </a:rPr>
              <a:t>оставляет</a:t>
            </a:r>
            <a:r>
              <a:rPr sz="1800" b="1" spc="10" dirty="0">
                <a:solidFill>
                  <a:srgbClr val="2583C5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2583C5"/>
                </a:solidFill>
                <a:latin typeface="Times New Roman"/>
                <a:cs typeface="Times New Roman"/>
              </a:rPr>
              <a:t>в</a:t>
            </a:r>
            <a:r>
              <a:rPr sz="1800" b="1" spc="-5" dirty="0">
                <a:solidFill>
                  <a:srgbClr val="2583C5"/>
                </a:solidFill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rgbClr val="2583C5"/>
                </a:solidFill>
                <a:latin typeface="Times New Roman"/>
                <a:cs typeface="Times New Roman"/>
              </a:rPr>
              <a:t>голове</a:t>
            </a:r>
            <a:r>
              <a:rPr sz="1800" b="1" spc="-5" dirty="0">
                <a:solidFill>
                  <a:srgbClr val="2583C5"/>
                </a:solidFill>
                <a:latin typeface="Times New Roman"/>
                <a:cs typeface="Times New Roman"/>
              </a:rPr>
              <a:t> </a:t>
            </a:r>
            <a:r>
              <a:rPr sz="1800" b="1" spc="5" dirty="0">
                <a:solidFill>
                  <a:srgbClr val="2583C5"/>
                </a:solidFill>
                <a:latin typeface="Times New Roman"/>
                <a:cs typeface="Times New Roman"/>
              </a:rPr>
              <a:t>всю</a:t>
            </a:r>
            <a:r>
              <a:rPr sz="1800" b="1" spc="-20" dirty="0">
                <a:solidFill>
                  <a:srgbClr val="2583C5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2583C5"/>
                </a:solidFill>
                <a:latin typeface="Times New Roman"/>
                <a:cs typeface="Times New Roman"/>
              </a:rPr>
              <a:t>доносимую </a:t>
            </a:r>
            <a:r>
              <a:rPr sz="1800" b="1" spc="-434" dirty="0">
                <a:solidFill>
                  <a:srgbClr val="2583C5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2583C5"/>
                </a:solidFill>
                <a:latin typeface="Times New Roman"/>
                <a:cs typeface="Times New Roman"/>
              </a:rPr>
              <a:t>до </a:t>
            </a:r>
            <a:r>
              <a:rPr sz="1800" b="1" spc="-15" dirty="0">
                <a:solidFill>
                  <a:srgbClr val="2583C5"/>
                </a:solidFill>
                <a:latin typeface="Times New Roman"/>
                <a:cs typeface="Times New Roman"/>
              </a:rPr>
              <a:t>него</a:t>
            </a:r>
            <a:r>
              <a:rPr sz="1800" b="1" spc="-10" dirty="0">
                <a:solidFill>
                  <a:srgbClr val="2583C5"/>
                </a:solidFill>
                <a:latin typeface="Times New Roman"/>
                <a:cs typeface="Times New Roman"/>
              </a:rPr>
              <a:t> информацию».</a:t>
            </a:r>
            <a:endParaRPr sz="1800" dirty="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88231" y="1399862"/>
            <a:ext cx="4861065" cy="5474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1115" y="1742186"/>
            <a:ext cx="9948791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8913" y="1"/>
            <a:ext cx="11596113" cy="6505817"/>
          </a:xfrm>
          <a:prstGeom prst="rect">
            <a:avLst/>
          </a:prstGeom>
        </p:spPr>
        <p:txBody>
          <a:bodyPr vert="horz" wrap="square" lIns="0" tIns="69530" rIns="0" bIns="0" rtlCol="0">
            <a:spAutoFit/>
          </a:bodyPr>
          <a:lstStyle/>
          <a:p>
            <a:pPr marL="15116" marR="912223" indent="578169" algn="r">
              <a:lnSpc>
                <a:spcPct val="85000"/>
              </a:lnSpc>
              <a:spcBef>
                <a:spcPts val="546"/>
              </a:spcBef>
            </a:pPr>
            <a:r>
              <a:rPr sz="2400" b="1" i="1" spc="-54" dirty="0">
                <a:solidFill>
                  <a:srgbClr val="2583C5"/>
                </a:solidFill>
                <a:latin typeface="Times New Roman"/>
                <a:cs typeface="Times New Roman"/>
              </a:rPr>
              <a:t>«</a:t>
            </a:r>
            <a:r>
              <a:rPr sz="2400" b="1" i="1" spc="-54" dirty="0">
                <a:solidFill>
                  <a:srgbClr val="006FC0"/>
                </a:solidFill>
                <a:latin typeface="Times New Roman"/>
                <a:cs typeface="Times New Roman"/>
              </a:rPr>
              <a:t>Истоки</a:t>
            </a:r>
            <a:r>
              <a:rPr sz="2400" b="1" i="1" spc="-161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i="1" spc="-65" dirty="0">
                <a:solidFill>
                  <a:srgbClr val="006FC0"/>
                </a:solidFill>
                <a:latin typeface="Times New Roman"/>
                <a:cs typeface="Times New Roman"/>
              </a:rPr>
              <a:t>способностей</a:t>
            </a:r>
            <a:r>
              <a:rPr sz="2400" b="1" i="1" spc="-1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006FC0"/>
                </a:solidFill>
                <a:latin typeface="Times New Roman"/>
                <a:cs typeface="Times New Roman"/>
              </a:rPr>
              <a:t>и</a:t>
            </a:r>
            <a:r>
              <a:rPr sz="2400" b="1" i="1" spc="-119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i="1" spc="-60" dirty="0">
                <a:solidFill>
                  <a:srgbClr val="006FC0"/>
                </a:solidFill>
                <a:latin typeface="Times New Roman"/>
                <a:cs typeface="Times New Roman"/>
              </a:rPr>
              <a:t>дарования</a:t>
            </a:r>
            <a:r>
              <a:rPr sz="2400" b="1" i="1" spc="-1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i="1" spc="-60" dirty="0">
                <a:solidFill>
                  <a:srgbClr val="006FC0"/>
                </a:solidFill>
                <a:latin typeface="Times New Roman"/>
                <a:cs typeface="Times New Roman"/>
              </a:rPr>
              <a:t>детей</a:t>
            </a:r>
            <a:r>
              <a:rPr sz="2400" b="1" i="1" spc="-1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006FC0"/>
                </a:solidFill>
                <a:latin typeface="Times New Roman"/>
                <a:cs typeface="Times New Roman"/>
              </a:rPr>
              <a:t>–</a:t>
            </a:r>
            <a:r>
              <a:rPr sz="2400" b="1" i="1" spc="-113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i="1" spc="-30" dirty="0">
                <a:solidFill>
                  <a:srgbClr val="006FC0"/>
                </a:solidFill>
                <a:latin typeface="Times New Roman"/>
                <a:cs typeface="Times New Roman"/>
              </a:rPr>
              <a:t>на</a:t>
            </a:r>
            <a:r>
              <a:rPr sz="2400" b="1" i="1" spc="-119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i="1" spc="-71" dirty="0">
                <a:solidFill>
                  <a:srgbClr val="006FC0"/>
                </a:solidFill>
                <a:latin typeface="Times New Roman"/>
                <a:cs typeface="Times New Roman"/>
              </a:rPr>
              <a:t>кончиках</a:t>
            </a:r>
            <a:r>
              <a:rPr sz="2400" b="1" i="1" spc="-149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i="1" spc="-30" dirty="0">
                <a:solidFill>
                  <a:srgbClr val="006FC0"/>
                </a:solidFill>
                <a:latin typeface="Times New Roman"/>
                <a:cs typeface="Times New Roman"/>
              </a:rPr>
              <a:t>их</a:t>
            </a:r>
            <a:r>
              <a:rPr sz="2400" b="1" i="1" spc="-1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i="1" spc="-54" dirty="0">
                <a:solidFill>
                  <a:srgbClr val="006FC0"/>
                </a:solidFill>
                <a:latin typeface="Times New Roman"/>
                <a:cs typeface="Times New Roman"/>
              </a:rPr>
              <a:t>пальцев.</a:t>
            </a:r>
            <a:r>
              <a:rPr sz="2400" b="1" i="1" spc="-1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i="1" spc="-24" dirty="0">
                <a:solidFill>
                  <a:srgbClr val="006FC0"/>
                </a:solidFill>
                <a:latin typeface="Times New Roman"/>
                <a:cs typeface="Times New Roman"/>
              </a:rPr>
              <a:t>От </a:t>
            </a:r>
            <a:r>
              <a:rPr sz="2400" b="1" i="1" spc="-576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i="1" spc="-60" dirty="0">
                <a:solidFill>
                  <a:srgbClr val="006FC0"/>
                </a:solidFill>
                <a:latin typeface="Times New Roman"/>
                <a:cs typeface="Times New Roman"/>
              </a:rPr>
              <a:t>п</a:t>
            </a:r>
            <a:r>
              <a:rPr sz="2400" b="1" i="1" spc="-54" dirty="0">
                <a:solidFill>
                  <a:srgbClr val="006FC0"/>
                </a:solidFill>
                <a:latin typeface="Times New Roman"/>
                <a:cs typeface="Times New Roman"/>
              </a:rPr>
              <a:t>ал</a:t>
            </a:r>
            <a:r>
              <a:rPr sz="2400" b="1" i="1" spc="-65" dirty="0">
                <a:solidFill>
                  <a:srgbClr val="006FC0"/>
                </a:solidFill>
                <a:latin typeface="Times New Roman"/>
                <a:cs typeface="Times New Roman"/>
              </a:rPr>
              <a:t>ь</a:t>
            </a:r>
            <a:r>
              <a:rPr sz="2400" b="1" i="1" spc="-60" dirty="0">
                <a:solidFill>
                  <a:srgbClr val="006FC0"/>
                </a:solidFill>
                <a:latin typeface="Times New Roman"/>
                <a:cs typeface="Times New Roman"/>
              </a:rPr>
              <a:t>це</a:t>
            </a:r>
            <a:r>
              <a:rPr sz="2400" b="1" i="1" spc="-71" dirty="0">
                <a:solidFill>
                  <a:srgbClr val="006FC0"/>
                </a:solidFill>
                <a:latin typeface="Times New Roman"/>
                <a:cs typeface="Times New Roman"/>
              </a:rPr>
              <a:t>в</a:t>
            </a:r>
            <a:r>
              <a:rPr sz="2400" b="1" i="1" dirty="0">
                <a:solidFill>
                  <a:srgbClr val="006FC0"/>
                </a:solidFill>
                <a:latin typeface="Times New Roman"/>
                <a:cs typeface="Times New Roman"/>
              </a:rPr>
              <a:t>,</a:t>
            </a:r>
            <a:r>
              <a:rPr sz="2400" b="1" i="1" spc="-167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i="1" spc="-54" dirty="0">
                <a:solidFill>
                  <a:srgbClr val="006FC0"/>
                </a:solidFill>
                <a:latin typeface="Times New Roman"/>
                <a:cs typeface="Times New Roman"/>
              </a:rPr>
              <a:t>о</a:t>
            </a:r>
            <a:r>
              <a:rPr sz="2400" b="1" i="1" spc="-65" dirty="0">
                <a:solidFill>
                  <a:srgbClr val="006FC0"/>
                </a:solidFill>
                <a:latin typeface="Times New Roman"/>
                <a:cs typeface="Times New Roman"/>
              </a:rPr>
              <a:t>б</a:t>
            </a:r>
            <a:r>
              <a:rPr sz="2400" b="1" i="1" spc="-54" dirty="0">
                <a:solidFill>
                  <a:srgbClr val="006FC0"/>
                </a:solidFill>
                <a:latin typeface="Times New Roman"/>
                <a:cs typeface="Times New Roman"/>
              </a:rPr>
              <a:t>ра</a:t>
            </a:r>
            <a:r>
              <a:rPr sz="2400" b="1" i="1" spc="-65" dirty="0">
                <a:solidFill>
                  <a:srgbClr val="006FC0"/>
                </a:solidFill>
                <a:latin typeface="Times New Roman"/>
                <a:cs typeface="Times New Roman"/>
              </a:rPr>
              <a:t>з</a:t>
            </a:r>
            <a:r>
              <a:rPr sz="2400" b="1" i="1" spc="-54" dirty="0">
                <a:solidFill>
                  <a:srgbClr val="006FC0"/>
                </a:solidFill>
                <a:latin typeface="Times New Roman"/>
                <a:cs typeface="Times New Roman"/>
              </a:rPr>
              <a:t>н</a:t>
            </a:r>
            <a:r>
              <a:rPr sz="2400" b="1" i="1" dirty="0">
                <a:solidFill>
                  <a:srgbClr val="006FC0"/>
                </a:solidFill>
                <a:latin typeface="Times New Roman"/>
                <a:cs typeface="Times New Roman"/>
              </a:rPr>
              <a:t>о</a:t>
            </a:r>
            <a:r>
              <a:rPr sz="2400" b="1" i="1" spc="-179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i="1" spc="-54" dirty="0">
                <a:solidFill>
                  <a:srgbClr val="006FC0"/>
                </a:solidFill>
                <a:latin typeface="Times New Roman"/>
                <a:cs typeface="Times New Roman"/>
              </a:rPr>
              <a:t>го</a:t>
            </a:r>
            <a:r>
              <a:rPr sz="2400" b="1" i="1" spc="-83" dirty="0">
                <a:solidFill>
                  <a:srgbClr val="006FC0"/>
                </a:solidFill>
                <a:latin typeface="Times New Roman"/>
                <a:cs typeface="Times New Roman"/>
              </a:rPr>
              <a:t>в</a:t>
            </a:r>
            <a:r>
              <a:rPr sz="2400" b="1" i="1" spc="-65" dirty="0">
                <a:solidFill>
                  <a:srgbClr val="006FC0"/>
                </a:solidFill>
                <a:latin typeface="Times New Roman"/>
                <a:cs typeface="Times New Roman"/>
              </a:rPr>
              <a:t>о</a:t>
            </a:r>
            <a:r>
              <a:rPr sz="2400" b="1" i="1" spc="-95" dirty="0">
                <a:solidFill>
                  <a:srgbClr val="006FC0"/>
                </a:solidFill>
                <a:latin typeface="Times New Roman"/>
                <a:cs typeface="Times New Roman"/>
              </a:rPr>
              <a:t>р</a:t>
            </a:r>
            <a:r>
              <a:rPr sz="2400" b="1" i="1" spc="-60" dirty="0">
                <a:solidFill>
                  <a:srgbClr val="006FC0"/>
                </a:solidFill>
                <a:latin typeface="Times New Roman"/>
                <a:cs typeface="Times New Roman"/>
              </a:rPr>
              <a:t>я</a:t>
            </a:r>
            <a:r>
              <a:rPr sz="2400" b="1" i="1" dirty="0">
                <a:solidFill>
                  <a:srgbClr val="006FC0"/>
                </a:solidFill>
                <a:latin typeface="Times New Roman"/>
                <a:cs typeface="Times New Roman"/>
              </a:rPr>
              <a:t>,</a:t>
            </a:r>
            <a:r>
              <a:rPr sz="2400" b="1" i="1" spc="-167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i="1" spc="-60" dirty="0">
                <a:solidFill>
                  <a:srgbClr val="006FC0"/>
                </a:solidFill>
                <a:latin typeface="Times New Roman"/>
                <a:cs typeface="Times New Roman"/>
              </a:rPr>
              <a:t>и</a:t>
            </a:r>
            <a:r>
              <a:rPr sz="2400" b="1" i="1" spc="-89" dirty="0">
                <a:solidFill>
                  <a:srgbClr val="006FC0"/>
                </a:solidFill>
                <a:latin typeface="Times New Roman"/>
                <a:cs typeface="Times New Roman"/>
              </a:rPr>
              <a:t>д</a:t>
            </a:r>
            <a:r>
              <a:rPr sz="2400" b="1" i="1" spc="-60" dirty="0">
                <a:solidFill>
                  <a:srgbClr val="006FC0"/>
                </a:solidFill>
                <a:latin typeface="Times New Roman"/>
                <a:cs typeface="Times New Roman"/>
              </a:rPr>
              <a:t>у</a:t>
            </a:r>
            <a:r>
              <a:rPr sz="2400" b="1" i="1" dirty="0">
                <a:solidFill>
                  <a:srgbClr val="006FC0"/>
                </a:solidFill>
                <a:latin typeface="Times New Roman"/>
                <a:cs typeface="Times New Roman"/>
              </a:rPr>
              <a:t>т</a:t>
            </a:r>
            <a:r>
              <a:rPr sz="2400" b="1" i="1" spc="-167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i="1" spc="-83" dirty="0">
                <a:solidFill>
                  <a:srgbClr val="006FC0"/>
                </a:solidFill>
                <a:latin typeface="Times New Roman"/>
                <a:cs typeface="Times New Roman"/>
              </a:rPr>
              <a:t>т</a:t>
            </a:r>
            <a:r>
              <a:rPr sz="2400" b="1" i="1" spc="-54" dirty="0">
                <a:solidFill>
                  <a:srgbClr val="006FC0"/>
                </a:solidFill>
                <a:latin typeface="Times New Roman"/>
                <a:cs typeface="Times New Roman"/>
              </a:rPr>
              <a:t>онч</a:t>
            </a:r>
            <a:r>
              <a:rPr sz="2400" b="1" i="1" spc="-65" dirty="0">
                <a:solidFill>
                  <a:srgbClr val="006FC0"/>
                </a:solidFill>
                <a:latin typeface="Times New Roman"/>
                <a:cs typeface="Times New Roman"/>
              </a:rPr>
              <a:t>а</a:t>
            </a:r>
            <a:r>
              <a:rPr sz="2400" b="1" i="1" spc="-60" dirty="0">
                <a:solidFill>
                  <a:srgbClr val="006FC0"/>
                </a:solidFill>
                <a:latin typeface="Times New Roman"/>
                <a:cs typeface="Times New Roman"/>
              </a:rPr>
              <a:t>й</a:t>
            </a:r>
            <a:r>
              <a:rPr sz="2400" b="1" i="1" spc="-77" dirty="0">
                <a:solidFill>
                  <a:srgbClr val="006FC0"/>
                </a:solidFill>
                <a:latin typeface="Times New Roman"/>
                <a:cs typeface="Times New Roman"/>
              </a:rPr>
              <a:t>ш</a:t>
            </a:r>
            <a:r>
              <a:rPr sz="2400" b="1" i="1" spc="-60" dirty="0">
                <a:solidFill>
                  <a:srgbClr val="006FC0"/>
                </a:solidFill>
                <a:latin typeface="Times New Roman"/>
                <a:cs typeface="Times New Roman"/>
              </a:rPr>
              <a:t>и</a:t>
            </a:r>
            <a:r>
              <a:rPr sz="2400" b="1" i="1" dirty="0">
                <a:solidFill>
                  <a:srgbClr val="006FC0"/>
                </a:solidFill>
                <a:latin typeface="Times New Roman"/>
                <a:cs typeface="Times New Roman"/>
              </a:rPr>
              <a:t>е</a:t>
            </a:r>
            <a:r>
              <a:rPr sz="2400" b="1" i="1" spc="-173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i="1" spc="-54" dirty="0">
                <a:solidFill>
                  <a:srgbClr val="006FC0"/>
                </a:solidFill>
                <a:latin typeface="Times New Roman"/>
                <a:cs typeface="Times New Roman"/>
              </a:rPr>
              <a:t>н</a:t>
            </a:r>
            <a:r>
              <a:rPr sz="2400" b="1" i="1" spc="-60" dirty="0">
                <a:solidFill>
                  <a:srgbClr val="006FC0"/>
                </a:solidFill>
                <a:latin typeface="Times New Roman"/>
                <a:cs typeface="Times New Roman"/>
              </a:rPr>
              <a:t>ит</a:t>
            </a:r>
            <a:r>
              <a:rPr sz="2400" b="1" i="1" dirty="0">
                <a:solidFill>
                  <a:srgbClr val="006FC0"/>
                </a:solidFill>
                <a:latin typeface="Times New Roman"/>
                <a:cs typeface="Times New Roman"/>
              </a:rPr>
              <a:t>и</a:t>
            </a:r>
            <a:r>
              <a:rPr sz="2400" b="1" i="1" spc="-149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006FC0"/>
                </a:solidFill>
                <a:latin typeface="Times New Roman"/>
                <a:cs typeface="Times New Roman"/>
              </a:rPr>
              <a:t>–</a:t>
            </a:r>
            <a:r>
              <a:rPr sz="2400" b="1" i="1" spc="-119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i="1" spc="-83" dirty="0">
                <a:solidFill>
                  <a:srgbClr val="006FC0"/>
                </a:solidFill>
                <a:latin typeface="Times New Roman"/>
                <a:cs typeface="Times New Roman"/>
              </a:rPr>
              <a:t>р</a:t>
            </a:r>
            <a:r>
              <a:rPr sz="2400" b="1" i="1" spc="-60" dirty="0">
                <a:solidFill>
                  <a:srgbClr val="006FC0"/>
                </a:solidFill>
                <a:latin typeface="Times New Roman"/>
                <a:cs typeface="Times New Roman"/>
              </a:rPr>
              <a:t>у</a:t>
            </a:r>
            <a:r>
              <a:rPr sz="2400" b="1" i="1" spc="-54" dirty="0">
                <a:solidFill>
                  <a:srgbClr val="006FC0"/>
                </a:solidFill>
                <a:latin typeface="Times New Roman"/>
                <a:cs typeface="Times New Roman"/>
              </a:rPr>
              <a:t>ч</a:t>
            </a:r>
            <a:r>
              <a:rPr sz="2400" b="1" i="1" spc="-60" dirty="0">
                <a:solidFill>
                  <a:srgbClr val="006FC0"/>
                </a:solidFill>
                <a:latin typeface="Times New Roman"/>
                <a:cs typeface="Times New Roman"/>
              </a:rPr>
              <a:t>ей</a:t>
            </a:r>
            <a:r>
              <a:rPr sz="2400" b="1" i="1" spc="-54" dirty="0">
                <a:solidFill>
                  <a:srgbClr val="006FC0"/>
                </a:solidFill>
                <a:latin typeface="Times New Roman"/>
                <a:cs typeface="Times New Roman"/>
              </a:rPr>
              <a:t>к</a:t>
            </a:r>
            <a:r>
              <a:rPr sz="2400" b="1" i="1" spc="-71" dirty="0">
                <a:solidFill>
                  <a:srgbClr val="006FC0"/>
                </a:solidFill>
                <a:latin typeface="Times New Roman"/>
                <a:cs typeface="Times New Roman"/>
              </a:rPr>
              <a:t>и</a:t>
            </a:r>
            <a:r>
              <a:rPr sz="2400" b="1" i="1" dirty="0">
                <a:solidFill>
                  <a:srgbClr val="006FC0"/>
                </a:solidFill>
                <a:latin typeface="Times New Roman"/>
                <a:cs typeface="Times New Roman"/>
              </a:rPr>
              <a:t>,</a:t>
            </a:r>
            <a:r>
              <a:rPr sz="2400" b="1" i="1" spc="-167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i="1" spc="-143" dirty="0">
                <a:solidFill>
                  <a:srgbClr val="006FC0"/>
                </a:solidFill>
                <a:latin typeface="Times New Roman"/>
                <a:cs typeface="Times New Roman"/>
              </a:rPr>
              <a:t>к</a:t>
            </a:r>
            <a:r>
              <a:rPr sz="2400" b="1" i="1" spc="-54" dirty="0">
                <a:solidFill>
                  <a:srgbClr val="006FC0"/>
                </a:solidFill>
                <a:latin typeface="Times New Roman"/>
                <a:cs typeface="Times New Roman"/>
              </a:rPr>
              <a:t>о</a:t>
            </a:r>
            <a:r>
              <a:rPr sz="2400" b="1" i="1" spc="-83" dirty="0">
                <a:solidFill>
                  <a:srgbClr val="006FC0"/>
                </a:solidFill>
                <a:latin typeface="Times New Roman"/>
                <a:cs typeface="Times New Roman"/>
              </a:rPr>
              <a:t>т</a:t>
            </a:r>
            <a:r>
              <a:rPr sz="2400" b="1" i="1" spc="-65" dirty="0">
                <a:solidFill>
                  <a:srgbClr val="006FC0"/>
                </a:solidFill>
                <a:latin typeface="Times New Roman"/>
                <a:cs typeface="Times New Roman"/>
              </a:rPr>
              <a:t>ор</a:t>
            </a:r>
            <a:r>
              <a:rPr sz="2400" b="1" i="1" spc="-60" dirty="0">
                <a:solidFill>
                  <a:srgbClr val="006FC0"/>
                </a:solidFill>
                <a:latin typeface="Times New Roman"/>
                <a:cs typeface="Times New Roman"/>
              </a:rPr>
              <a:t>ы</a:t>
            </a:r>
            <a:r>
              <a:rPr sz="2400" b="1" i="1" dirty="0">
                <a:solidFill>
                  <a:srgbClr val="006FC0"/>
                </a:solidFill>
                <a:latin typeface="Times New Roman"/>
                <a:cs typeface="Times New Roman"/>
              </a:rPr>
              <a:t>е</a:t>
            </a:r>
            <a:r>
              <a:rPr sz="2400" b="1" i="1" spc="-173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i="1" spc="-60" dirty="0">
                <a:solidFill>
                  <a:srgbClr val="006FC0"/>
                </a:solidFill>
                <a:latin typeface="Times New Roman"/>
                <a:cs typeface="Times New Roman"/>
              </a:rPr>
              <a:t>пит</a:t>
            </a:r>
            <a:r>
              <a:rPr sz="2400" b="1" i="1" spc="-54" dirty="0">
                <a:solidFill>
                  <a:srgbClr val="006FC0"/>
                </a:solidFill>
                <a:latin typeface="Times New Roman"/>
                <a:cs typeface="Times New Roman"/>
              </a:rPr>
              <a:t>а</a:t>
            </a:r>
            <a:r>
              <a:rPr sz="2400" b="1" i="1" spc="-60" dirty="0">
                <a:solidFill>
                  <a:srgbClr val="006FC0"/>
                </a:solidFill>
                <a:latin typeface="Times New Roman"/>
                <a:cs typeface="Times New Roman"/>
              </a:rPr>
              <a:t>ю</a:t>
            </a:r>
            <a:r>
              <a:rPr sz="2400" b="1" i="1" dirty="0">
                <a:solidFill>
                  <a:srgbClr val="006FC0"/>
                </a:solidFill>
                <a:latin typeface="Times New Roman"/>
                <a:cs typeface="Times New Roman"/>
              </a:rPr>
              <a:t>т  </a:t>
            </a:r>
            <a:r>
              <a:rPr sz="2400" b="1" i="1" spc="-65" dirty="0">
                <a:solidFill>
                  <a:srgbClr val="006FC0"/>
                </a:solidFill>
                <a:latin typeface="Times New Roman"/>
                <a:cs typeface="Times New Roman"/>
              </a:rPr>
              <a:t>источник</a:t>
            </a:r>
            <a:r>
              <a:rPr sz="2400" b="1" i="1" spc="-161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i="1" spc="-71" dirty="0">
                <a:solidFill>
                  <a:srgbClr val="006FC0"/>
                </a:solidFill>
                <a:latin typeface="Times New Roman"/>
                <a:cs typeface="Times New Roman"/>
              </a:rPr>
              <a:t>творческой</a:t>
            </a:r>
            <a:r>
              <a:rPr sz="2400" b="1" i="1" spc="-167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i="1" spc="-48" dirty="0">
                <a:solidFill>
                  <a:srgbClr val="006FC0"/>
                </a:solidFill>
                <a:latin typeface="Times New Roman"/>
                <a:cs typeface="Times New Roman"/>
              </a:rPr>
              <a:t>мысли.</a:t>
            </a:r>
            <a:r>
              <a:rPr sz="2400" b="1" i="1" spc="-149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i="1" spc="-54" dirty="0">
                <a:solidFill>
                  <a:srgbClr val="006FC0"/>
                </a:solidFill>
                <a:latin typeface="Times New Roman"/>
                <a:cs typeface="Times New Roman"/>
              </a:rPr>
              <a:t>Другими</a:t>
            </a:r>
            <a:r>
              <a:rPr sz="2400" b="1" i="1" spc="-167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i="1" spc="-54" dirty="0">
                <a:solidFill>
                  <a:srgbClr val="006FC0"/>
                </a:solidFill>
                <a:latin typeface="Times New Roman"/>
                <a:cs typeface="Times New Roman"/>
              </a:rPr>
              <a:t>словами,</a:t>
            </a:r>
            <a:r>
              <a:rPr sz="2400" b="1" i="1" spc="-167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i="1" spc="-60" dirty="0">
                <a:solidFill>
                  <a:srgbClr val="006FC0"/>
                </a:solidFill>
                <a:latin typeface="Times New Roman"/>
                <a:cs typeface="Times New Roman"/>
              </a:rPr>
              <a:t>чем</a:t>
            </a:r>
            <a:r>
              <a:rPr sz="2400" b="1" i="1" spc="-131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i="1" spc="-65" dirty="0">
                <a:solidFill>
                  <a:srgbClr val="006FC0"/>
                </a:solidFill>
                <a:latin typeface="Times New Roman"/>
                <a:cs typeface="Times New Roman"/>
              </a:rPr>
              <a:t>больше</a:t>
            </a:r>
            <a:r>
              <a:rPr sz="2400" b="1" i="1" spc="-1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i="1" spc="-60" dirty="0">
                <a:solidFill>
                  <a:srgbClr val="006FC0"/>
                </a:solidFill>
                <a:latin typeface="Times New Roman"/>
                <a:cs typeface="Times New Roman"/>
              </a:rPr>
              <a:t>мастерства</a:t>
            </a:r>
            <a:r>
              <a:rPr sz="2400" b="1" i="1" spc="-173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006FC0"/>
                </a:solidFill>
                <a:latin typeface="Times New Roman"/>
                <a:cs typeface="Times New Roman"/>
              </a:rPr>
              <a:t>в</a:t>
            </a:r>
            <a:endParaRPr sz="2400" dirty="0">
              <a:latin typeface="Times New Roman"/>
              <a:cs typeface="Times New Roman"/>
            </a:endParaRPr>
          </a:p>
          <a:p>
            <a:pPr marR="914490" algn="r">
              <a:lnSpc>
                <a:spcPts val="2214"/>
              </a:lnSpc>
            </a:pPr>
            <a:r>
              <a:rPr sz="2400" b="1" i="1" spc="-60" dirty="0">
                <a:solidFill>
                  <a:srgbClr val="006FC0"/>
                </a:solidFill>
                <a:latin typeface="Times New Roman"/>
                <a:cs typeface="Times New Roman"/>
              </a:rPr>
              <a:t>д</a:t>
            </a:r>
            <a:r>
              <a:rPr sz="2400" b="1" i="1" spc="-89" dirty="0">
                <a:solidFill>
                  <a:srgbClr val="006FC0"/>
                </a:solidFill>
                <a:latin typeface="Times New Roman"/>
                <a:cs typeface="Times New Roman"/>
              </a:rPr>
              <a:t>е</a:t>
            </a:r>
            <a:r>
              <a:rPr sz="2400" b="1" i="1" spc="-60" dirty="0">
                <a:solidFill>
                  <a:srgbClr val="006FC0"/>
                </a:solidFill>
                <a:latin typeface="Times New Roman"/>
                <a:cs typeface="Times New Roman"/>
              </a:rPr>
              <a:t>тс</a:t>
            </a:r>
            <a:r>
              <a:rPr sz="2400" b="1" i="1" spc="-155" dirty="0">
                <a:solidFill>
                  <a:srgbClr val="006FC0"/>
                </a:solidFill>
                <a:latin typeface="Times New Roman"/>
                <a:cs typeface="Times New Roman"/>
              </a:rPr>
              <a:t>к</a:t>
            </a:r>
            <a:r>
              <a:rPr sz="2400" b="1" i="1" spc="-54" dirty="0">
                <a:solidFill>
                  <a:srgbClr val="006FC0"/>
                </a:solidFill>
                <a:latin typeface="Times New Roman"/>
                <a:cs typeface="Times New Roman"/>
              </a:rPr>
              <a:t>о</a:t>
            </a:r>
            <a:r>
              <a:rPr sz="2400" b="1" i="1" dirty="0">
                <a:solidFill>
                  <a:srgbClr val="006FC0"/>
                </a:solidFill>
                <a:latin typeface="Times New Roman"/>
                <a:cs typeface="Times New Roman"/>
              </a:rPr>
              <a:t>й</a:t>
            </a:r>
            <a:r>
              <a:rPr sz="2400" b="1" i="1" spc="-167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i="1" spc="-83" dirty="0">
                <a:solidFill>
                  <a:srgbClr val="006FC0"/>
                </a:solidFill>
                <a:latin typeface="Times New Roman"/>
                <a:cs typeface="Times New Roman"/>
              </a:rPr>
              <a:t>р</a:t>
            </a:r>
            <a:r>
              <a:rPr sz="2400" b="1" i="1" spc="-60" dirty="0">
                <a:solidFill>
                  <a:srgbClr val="006FC0"/>
                </a:solidFill>
                <a:latin typeface="Times New Roman"/>
                <a:cs typeface="Times New Roman"/>
              </a:rPr>
              <a:t>у</a:t>
            </a:r>
            <a:r>
              <a:rPr sz="2400" b="1" i="1" spc="-125" dirty="0">
                <a:solidFill>
                  <a:srgbClr val="006FC0"/>
                </a:solidFill>
                <a:latin typeface="Times New Roman"/>
                <a:cs typeface="Times New Roman"/>
              </a:rPr>
              <a:t>к</a:t>
            </a:r>
            <a:r>
              <a:rPr sz="2400" b="1" i="1" spc="-60" dirty="0">
                <a:solidFill>
                  <a:srgbClr val="006FC0"/>
                </a:solidFill>
                <a:latin typeface="Times New Roman"/>
                <a:cs typeface="Times New Roman"/>
              </a:rPr>
              <a:t>е</a:t>
            </a:r>
            <a:r>
              <a:rPr sz="2400" b="1" i="1" dirty="0">
                <a:solidFill>
                  <a:srgbClr val="006FC0"/>
                </a:solidFill>
                <a:latin typeface="Times New Roman"/>
                <a:cs typeface="Times New Roman"/>
              </a:rPr>
              <a:t>,</a:t>
            </a:r>
            <a:r>
              <a:rPr sz="2400" b="1" i="1" spc="-167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i="1" spc="-83" dirty="0">
                <a:solidFill>
                  <a:srgbClr val="006FC0"/>
                </a:solidFill>
                <a:latin typeface="Times New Roman"/>
                <a:cs typeface="Times New Roman"/>
              </a:rPr>
              <a:t>т</a:t>
            </a:r>
            <a:r>
              <a:rPr sz="2400" b="1" i="1" spc="-119" dirty="0">
                <a:solidFill>
                  <a:srgbClr val="006FC0"/>
                </a:solidFill>
                <a:latin typeface="Times New Roman"/>
                <a:cs typeface="Times New Roman"/>
              </a:rPr>
              <a:t>е</a:t>
            </a:r>
            <a:r>
              <a:rPr sz="2400" b="1" i="1" dirty="0">
                <a:solidFill>
                  <a:srgbClr val="006FC0"/>
                </a:solidFill>
                <a:latin typeface="Times New Roman"/>
                <a:cs typeface="Times New Roman"/>
              </a:rPr>
              <a:t>м</a:t>
            </a:r>
            <a:r>
              <a:rPr sz="2400" b="1" i="1" spc="-131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i="1" spc="-119" dirty="0">
                <a:solidFill>
                  <a:srgbClr val="006FC0"/>
                </a:solidFill>
                <a:latin typeface="Times New Roman"/>
                <a:cs typeface="Times New Roman"/>
              </a:rPr>
              <a:t>у</a:t>
            </a:r>
            <a:r>
              <a:rPr sz="2400" b="1" i="1" spc="-65" dirty="0">
                <a:solidFill>
                  <a:srgbClr val="006FC0"/>
                </a:solidFill>
                <a:latin typeface="Times New Roman"/>
                <a:cs typeface="Times New Roman"/>
              </a:rPr>
              <a:t>м</a:t>
            </a:r>
            <a:r>
              <a:rPr sz="2400" b="1" i="1" spc="-54" dirty="0">
                <a:solidFill>
                  <a:srgbClr val="006FC0"/>
                </a:solidFill>
                <a:latin typeface="Times New Roman"/>
                <a:cs typeface="Times New Roman"/>
              </a:rPr>
              <a:t>н</a:t>
            </a:r>
            <a:r>
              <a:rPr sz="2400" b="1" i="1" spc="-60" dirty="0">
                <a:solidFill>
                  <a:srgbClr val="006FC0"/>
                </a:solidFill>
                <a:latin typeface="Times New Roman"/>
                <a:cs typeface="Times New Roman"/>
              </a:rPr>
              <a:t>е</a:t>
            </a:r>
            <a:r>
              <a:rPr sz="2400" b="1" i="1" dirty="0">
                <a:solidFill>
                  <a:srgbClr val="006FC0"/>
                </a:solidFill>
                <a:latin typeface="Times New Roman"/>
                <a:cs typeface="Times New Roman"/>
              </a:rPr>
              <a:t>е</a:t>
            </a:r>
            <a:r>
              <a:rPr sz="2400" b="1" i="1" spc="-143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i="1" spc="-54" dirty="0">
                <a:solidFill>
                  <a:srgbClr val="006FC0"/>
                </a:solidFill>
                <a:latin typeface="Times New Roman"/>
                <a:cs typeface="Times New Roman"/>
              </a:rPr>
              <a:t>р</a:t>
            </a:r>
            <a:r>
              <a:rPr sz="2400" b="1" i="1" spc="-89" dirty="0">
                <a:solidFill>
                  <a:srgbClr val="006FC0"/>
                </a:solidFill>
                <a:latin typeface="Times New Roman"/>
                <a:cs typeface="Times New Roman"/>
              </a:rPr>
              <a:t>е</a:t>
            </a:r>
            <a:r>
              <a:rPr sz="2400" b="1" i="1" spc="-65" dirty="0">
                <a:solidFill>
                  <a:srgbClr val="006FC0"/>
                </a:solidFill>
                <a:latin typeface="Times New Roman"/>
                <a:cs typeface="Times New Roman"/>
              </a:rPr>
              <a:t>б</a:t>
            </a:r>
            <a:r>
              <a:rPr sz="2400" b="1" i="1" spc="-60" dirty="0">
                <a:solidFill>
                  <a:srgbClr val="006FC0"/>
                </a:solidFill>
                <a:latin typeface="Times New Roman"/>
                <a:cs typeface="Times New Roman"/>
              </a:rPr>
              <a:t>е</a:t>
            </a:r>
            <a:r>
              <a:rPr sz="2400" b="1" i="1" spc="-54" dirty="0">
                <a:solidFill>
                  <a:srgbClr val="006FC0"/>
                </a:solidFill>
                <a:latin typeface="Times New Roman"/>
                <a:cs typeface="Times New Roman"/>
              </a:rPr>
              <a:t>нок</a:t>
            </a:r>
            <a:r>
              <a:rPr sz="2400" b="1" i="1" spc="-65" dirty="0">
                <a:solidFill>
                  <a:srgbClr val="006FC0"/>
                </a:solidFill>
                <a:latin typeface="Times New Roman"/>
                <a:cs typeface="Times New Roman"/>
              </a:rPr>
              <a:t>»</a:t>
            </a:r>
            <a:r>
              <a:rPr sz="2400" b="1" i="1" dirty="0">
                <a:solidFill>
                  <a:srgbClr val="006FC0"/>
                </a:solidFill>
                <a:latin typeface="Times New Roman"/>
                <a:cs typeface="Times New Roman"/>
              </a:rPr>
              <a:t>.</a:t>
            </a:r>
            <a:endParaRPr sz="2400" dirty="0">
              <a:latin typeface="Times New Roman"/>
              <a:cs typeface="Times New Roman"/>
            </a:endParaRPr>
          </a:p>
          <a:p>
            <a:pPr marR="912223" algn="r">
              <a:lnSpc>
                <a:spcPts val="2642"/>
              </a:lnSpc>
            </a:pPr>
            <a:r>
              <a:rPr sz="2400" b="1" i="1" spc="-65" dirty="0">
                <a:solidFill>
                  <a:srgbClr val="006FC0"/>
                </a:solidFill>
                <a:latin typeface="Times New Roman"/>
                <a:cs typeface="Times New Roman"/>
              </a:rPr>
              <a:t>В.А.Сухомлинский</a:t>
            </a:r>
            <a:endParaRPr sz="2400" dirty="0">
              <a:latin typeface="Times New Roman"/>
              <a:cs typeface="Times New Roman"/>
            </a:endParaRPr>
          </a:p>
          <a:p>
            <a:pPr marL="4853600"/>
            <a:r>
              <a:rPr sz="2900" b="1" spc="-18" dirty="0" err="1" smtClean="0">
                <a:solidFill>
                  <a:srgbClr val="006FC0"/>
                </a:solidFill>
                <a:latin typeface="Times New Roman"/>
                <a:cs typeface="Times New Roman"/>
              </a:rPr>
              <a:t>Манкотерапия</a:t>
            </a:r>
            <a:r>
              <a:rPr sz="2900" b="1" spc="-89" dirty="0" smtClean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–</a:t>
            </a:r>
            <a:r>
              <a:rPr sz="2400" b="1" spc="-12" dirty="0">
                <a:latin typeface="Times New Roman"/>
                <a:cs typeface="Times New Roman"/>
              </a:rPr>
              <a:t> </a:t>
            </a:r>
            <a:r>
              <a:rPr sz="2400" spc="-12" dirty="0">
                <a:latin typeface="Times New Roman"/>
                <a:cs typeface="Times New Roman"/>
              </a:rPr>
              <a:t>это</a:t>
            </a:r>
            <a:r>
              <a:rPr sz="2400" spc="-6" dirty="0">
                <a:latin typeface="Times New Roman"/>
                <a:cs typeface="Times New Roman"/>
              </a:rPr>
              <a:t> вид</a:t>
            </a:r>
            <a:r>
              <a:rPr sz="2400" spc="-2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современной</a:t>
            </a:r>
          </a:p>
          <a:p>
            <a:pPr marL="4853600">
              <a:spcBef>
                <a:spcPts val="24"/>
              </a:spcBef>
            </a:pPr>
            <a:r>
              <a:rPr sz="2400" spc="-6" dirty="0">
                <a:latin typeface="Times New Roman"/>
                <a:cs typeface="Times New Roman"/>
              </a:rPr>
              <a:t>арт-терапии</a:t>
            </a:r>
            <a:r>
              <a:rPr sz="2400" spc="-18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-6" dirty="0">
                <a:latin typeface="Times New Roman"/>
                <a:cs typeface="Times New Roman"/>
              </a:rPr>
              <a:t> </a:t>
            </a:r>
            <a:r>
              <a:rPr sz="2400" spc="-12" dirty="0">
                <a:latin typeface="Times New Roman"/>
                <a:cs typeface="Times New Roman"/>
              </a:rPr>
              <a:t>арт-педагогики, включающий</a:t>
            </a:r>
            <a:endParaRPr sz="2400" dirty="0">
              <a:latin typeface="Times New Roman"/>
              <a:cs typeface="Times New Roman"/>
            </a:endParaRPr>
          </a:p>
          <a:p>
            <a:pPr marL="4853600"/>
            <a:r>
              <a:rPr sz="2400" dirty="0">
                <a:latin typeface="Times New Roman"/>
                <a:cs typeface="Times New Roman"/>
              </a:rPr>
              <a:t>систему</a:t>
            </a:r>
            <a:r>
              <a:rPr sz="2400" spc="-18" dirty="0">
                <a:latin typeface="Times New Roman"/>
                <a:cs typeface="Times New Roman"/>
              </a:rPr>
              <a:t> </a:t>
            </a:r>
            <a:r>
              <a:rPr sz="2400" spc="-6" dirty="0">
                <a:latin typeface="Times New Roman"/>
                <a:cs typeface="Times New Roman"/>
              </a:rPr>
              <a:t>игр</a:t>
            </a:r>
            <a:r>
              <a:rPr sz="2400" spc="-12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</a:t>
            </a:r>
            <a:r>
              <a:rPr sz="2400" spc="553" dirty="0">
                <a:latin typeface="Times New Roman"/>
                <a:cs typeface="Times New Roman"/>
              </a:rPr>
              <a:t> </a:t>
            </a:r>
            <a:r>
              <a:rPr sz="2400" spc="-18" dirty="0">
                <a:latin typeface="Times New Roman"/>
                <a:cs typeface="Times New Roman"/>
              </a:rPr>
              <a:t>манкой, </a:t>
            </a:r>
            <a:r>
              <a:rPr sz="2400" spc="-6" dirty="0">
                <a:latin typeface="Times New Roman"/>
                <a:cs typeface="Times New Roman"/>
              </a:rPr>
              <a:t>позволяющих</a:t>
            </a:r>
            <a:endParaRPr sz="2400" dirty="0">
              <a:latin typeface="Times New Roman"/>
              <a:cs typeface="Times New Roman"/>
            </a:endParaRPr>
          </a:p>
          <a:p>
            <a:pPr marL="4853600" marR="6046"/>
            <a:r>
              <a:rPr sz="2400" dirty="0">
                <a:latin typeface="Times New Roman"/>
                <a:cs typeface="Times New Roman"/>
              </a:rPr>
              <a:t>раскрыть индивидуальность </a:t>
            </a:r>
            <a:r>
              <a:rPr sz="2400" spc="-18" dirty="0">
                <a:latin typeface="Times New Roman"/>
                <a:cs typeface="Times New Roman"/>
              </a:rPr>
              <a:t>каждого </a:t>
            </a:r>
            <a:r>
              <a:rPr sz="2400" spc="-12" dirty="0">
                <a:latin typeface="Times New Roman"/>
                <a:cs typeface="Times New Roman"/>
              </a:rPr>
              <a:t>ребенка, </a:t>
            </a:r>
            <a:r>
              <a:rPr sz="2400" spc="-576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разрешить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24" dirty="0">
                <a:latin typeface="Times New Roman"/>
                <a:cs typeface="Times New Roman"/>
              </a:rPr>
              <a:t>его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6" dirty="0">
                <a:latin typeface="Times New Roman"/>
                <a:cs typeface="Times New Roman"/>
              </a:rPr>
              <a:t>психологические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4" dirty="0">
                <a:latin typeface="Times New Roman"/>
                <a:cs typeface="Times New Roman"/>
              </a:rPr>
              <a:t>затруднения, </a:t>
            </a:r>
            <a:r>
              <a:rPr sz="2400" spc="-18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развить</a:t>
            </a:r>
            <a:r>
              <a:rPr sz="2400" spc="-24" dirty="0">
                <a:latin typeface="Times New Roman"/>
                <a:cs typeface="Times New Roman"/>
              </a:rPr>
              <a:t> </a:t>
            </a:r>
            <a:r>
              <a:rPr sz="2400" spc="12" dirty="0">
                <a:latin typeface="Times New Roman"/>
                <a:cs typeface="Times New Roman"/>
              </a:rPr>
              <a:t>способность</a:t>
            </a:r>
            <a:r>
              <a:rPr sz="2400" spc="-18" dirty="0">
                <a:latin typeface="Times New Roman"/>
                <a:cs typeface="Times New Roman"/>
              </a:rPr>
              <a:t> </a:t>
            </a:r>
            <a:r>
              <a:rPr sz="2400" spc="-6" dirty="0">
                <a:latin typeface="Times New Roman"/>
                <a:cs typeface="Times New Roman"/>
              </a:rPr>
              <a:t>осознавать</a:t>
            </a:r>
            <a:r>
              <a:rPr sz="2400" spc="-36" dirty="0">
                <a:latin typeface="Times New Roman"/>
                <a:cs typeface="Times New Roman"/>
              </a:rPr>
              <a:t> </a:t>
            </a:r>
            <a:r>
              <a:rPr sz="2400" spc="-6" dirty="0">
                <a:latin typeface="Times New Roman"/>
                <a:cs typeface="Times New Roman"/>
              </a:rPr>
              <a:t>свои</a:t>
            </a:r>
            <a:endParaRPr sz="2400" dirty="0">
              <a:latin typeface="Times New Roman"/>
              <a:cs typeface="Times New Roman"/>
            </a:endParaRPr>
          </a:p>
          <a:p>
            <a:pPr marL="4853600" marR="611424">
              <a:spcBef>
                <a:spcPts val="6"/>
              </a:spcBef>
            </a:pPr>
            <a:r>
              <a:rPr sz="2400" spc="-12" dirty="0">
                <a:latin typeface="Times New Roman"/>
                <a:cs typeface="Times New Roman"/>
              </a:rPr>
              <a:t>желания</a:t>
            </a:r>
            <a:r>
              <a:rPr sz="2400" spc="2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 </a:t>
            </a:r>
            <a:r>
              <a:rPr sz="2400" spc="-6" dirty="0">
                <a:latin typeface="Times New Roman"/>
                <a:cs typeface="Times New Roman"/>
              </a:rPr>
              <a:t>возможность</a:t>
            </a:r>
            <a:r>
              <a:rPr sz="2400" spc="-42" dirty="0">
                <a:latin typeface="Times New Roman"/>
                <a:cs typeface="Times New Roman"/>
              </a:rPr>
              <a:t> </a:t>
            </a:r>
            <a:r>
              <a:rPr sz="2400" spc="-6" dirty="0">
                <a:latin typeface="Times New Roman"/>
                <a:cs typeface="Times New Roman"/>
              </a:rPr>
              <a:t>их</a:t>
            </a:r>
            <a:r>
              <a:rPr sz="2400" dirty="0">
                <a:latin typeface="Times New Roman"/>
                <a:cs typeface="Times New Roman"/>
              </a:rPr>
              <a:t> реализации, </a:t>
            </a:r>
            <a:r>
              <a:rPr sz="2400" spc="6" dirty="0">
                <a:latin typeface="Times New Roman"/>
                <a:cs typeface="Times New Roman"/>
              </a:rPr>
              <a:t> </a:t>
            </a:r>
            <a:r>
              <a:rPr sz="2400" spc="-6" dirty="0">
                <a:latin typeface="Times New Roman"/>
                <a:cs typeface="Times New Roman"/>
              </a:rPr>
              <a:t>помогающих ребёнку </a:t>
            </a:r>
            <a:r>
              <a:rPr sz="2400" spc="-24" dirty="0">
                <a:latin typeface="Times New Roman"/>
                <a:cs typeface="Times New Roman"/>
              </a:rPr>
              <a:t>научить </a:t>
            </a:r>
            <a:r>
              <a:rPr sz="2400" dirty="0">
                <a:latin typeface="Times New Roman"/>
                <a:cs typeface="Times New Roman"/>
              </a:rPr>
              <a:t>строить </a:t>
            </a:r>
            <a:r>
              <a:rPr sz="2400" spc="6" dirty="0">
                <a:latin typeface="Times New Roman"/>
                <a:cs typeface="Times New Roman"/>
              </a:rPr>
              <a:t> </a:t>
            </a:r>
            <a:r>
              <a:rPr sz="2400" spc="-6" dirty="0">
                <a:latin typeface="Times New Roman"/>
                <a:cs typeface="Times New Roman"/>
              </a:rPr>
              <a:t>отношения </a:t>
            </a:r>
            <a:r>
              <a:rPr sz="2400" dirty="0">
                <a:latin typeface="Times New Roman"/>
                <a:cs typeface="Times New Roman"/>
              </a:rPr>
              <a:t>со </a:t>
            </a:r>
            <a:r>
              <a:rPr sz="2400" spc="-6" dirty="0">
                <a:latin typeface="Times New Roman"/>
                <a:cs typeface="Times New Roman"/>
              </a:rPr>
              <a:t>сверстниками </a:t>
            </a:r>
            <a:r>
              <a:rPr sz="2400" dirty="0">
                <a:latin typeface="Times New Roman"/>
                <a:cs typeface="Times New Roman"/>
              </a:rPr>
              <a:t>и с </a:t>
            </a:r>
            <a:r>
              <a:rPr sz="2400" spc="-6" dirty="0">
                <a:latin typeface="Times New Roman"/>
                <a:cs typeface="Times New Roman"/>
              </a:rPr>
              <a:t>внешним </a:t>
            </a:r>
            <a:r>
              <a:rPr sz="2400" spc="-576" dirty="0">
                <a:latin typeface="Times New Roman"/>
                <a:cs typeface="Times New Roman"/>
              </a:rPr>
              <a:t> </a:t>
            </a:r>
            <a:r>
              <a:rPr sz="2400" spc="-6" dirty="0">
                <a:latin typeface="Times New Roman"/>
                <a:cs typeface="Times New Roman"/>
              </a:rPr>
              <a:t>миром, </a:t>
            </a:r>
            <a:r>
              <a:rPr sz="2400" spc="-12" dirty="0">
                <a:latin typeface="Times New Roman"/>
                <a:cs typeface="Times New Roman"/>
              </a:rPr>
              <a:t>выражать </a:t>
            </a:r>
            <a:r>
              <a:rPr sz="2400" spc="-6" dirty="0">
                <a:latin typeface="Times New Roman"/>
                <a:cs typeface="Times New Roman"/>
              </a:rPr>
              <a:t>свои эмоции </a:t>
            </a:r>
            <a:r>
              <a:rPr sz="2400" dirty="0">
                <a:latin typeface="Times New Roman"/>
                <a:cs typeface="Times New Roman"/>
              </a:rPr>
              <a:t>и </a:t>
            </a:r>
            <a:r>
              <a:rPr sz="2400" spc="-6" dirty="0">
                <a:latin typeface="Times New Roman"/>
                <a:cs typeface="Times New Roman"/>
              </a:rPr>
              <a:t>чувства, </a:t>
            </a:r>
            <a:r>
              <a:rPr sz="2400" spc="-576" dirty="0">
                <a:latin typeface="Times New Roman"/>
                <a:cs typeface="Times New Roman"/>
              </a:rPr>
              <a:t> </a:t>
            </a:r>
            <a:r>
              <a:rPr sz="2400" spc="-12" dirty="0">
                <a:latin typeface="Times New Roman"/>
                <a:cs typeface="Times New Roman"/>
              </a:rPr>
              <a:t>слышать </a:t>
            </a:r>
            <a:r>
              <a:rPr sz="2400" dirty="0">
                <a:latin typeface="Times New Roman"/>
                <a:cs typeface="Times New Roman"/>
              </a:rPr>
              <a:t>внутреннее</a:t>
            </a:r>
            <a:r>
              <a:rPr sz="2400" spc="6" dirty="0">
                <a:latin typeface="Times New Roman"/>
                <a:cs typeface="Times New Roman"/>
              </a:rPr>
              <a:t> </a:t>
            </a:r>
            <a:r>
              <a:rPr sz="2400" spc="-12" dirty="0">
                <a:latin typeface="Times New Roman"/>
                <a:cs typeface="Times New Roman"/>
              </a:rPr>
              <a:t>настоящее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6" dirty="0">
                <a:latin typeface="Times New Roman"/>
                <a:cs typeface="Times New Roman"/>
              </a:rPr>
              <a:t>«Я»,</a:t>
            </a:r>
            <a:endParaRPr sz="2400" dirty="0">
              <a:latin typeface="Times New Roman"/>
              <a:cs typeface="Times New Roman"/>
            </a:endParaRPr>
          </a:p>
          <a:p>
            <a:pPr marL="4853600" marR="1200174"/>
            <a:r>
              <a:rPr sz="2400" spc="-12" dirty="0">
                <a:latin typeface="Times New Roman"/>
                <a:cs typeface="Times New Roman"/>
              </a:rPr>
              <a:t>подсказывающее </a:t>
            </a:r>
            <a:r>
              <a:rPr sz="2400" spc="-30" dirty="0">
                <a:latin typeface="Times New Roman"/>
                <a:cs typeface="Times New Roman"/>
              </a:rPr>
              <a:t>выход </a:t>
            </a:r>
            <a:r>
              <a:rPr sz="2400" dirty="0">
                <a:latin typeface="Times New Roman"/>
                <a:cs typeface="Times New Roman"/>
              </a:rPr>
              <a:t>для решения </a:t>
            </a:r>
            <a:r>
              <a:rPr sz="2400" spc="-576" dirty="0">
                <a:latin typeface="Times New Roman"/>
                <a:cs typeface="Times New Roman"/>
              </a:rPr>
              <a:t> </a:t>
            </a:r>
            <a:r>
              <a:rPr sz="2400" spc="-6" dirty="0">
                <a:latin typeface="Times New Roman"/>
                <a:cs typeface="Times New Roman"/>
              </a:rPr>
              <a:t>проблемы.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252239" y="1782341"/>
            <a:ext cx="4716734" cy="4616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64407" y="0"/>
            <a:ext cx="10081120" cy="18601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spcBef>
                <a:spcPts val="105"/>
              </a:spcBef>
            </a:pPr>
            <a:r>
              <a:rPr sz="2000" b="0" spc="-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Идея</a:t>
            </a:r>
            <a:r>
              <a:rPr sz="2000" b="0" spc="-1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0" spc="-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использования</a:t>
            </a:r>
            <a:r>
              <a:rPr sz="20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0" spc="-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манной крупы</a:t>
            </a:r>
            <a:r>
              <a:rPr sz="20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0" spc="-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появилась</a:t>
            </a:r>
            <a:r>
              <a:rPr sz="2000" b="0" spc="-1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2000" b="0" spc="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основе</a:t>
            </a:r>
            <a:r>
              <a:rPr sz="20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0" spc="-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песочной </a:t>
            </a:r>
            <a:r>
              <a:rPr sz="20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0" spc="-1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психотерапии.</a:t>
            </a:r>
            <a:r>
              <a:rPr sz="2000" b="0" spc="-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Большой</a:t>
            </a:r>
            <a:r>
              <a:rPr sz="2000" b="0" spc="-1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0" spc="-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терапевтический</a:t>
            </a:r>
            <a:r>
              <a:rPr sz="2000" b="0" spc="1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0" spc="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ресурс</a:t>
            </a:r>
            <a:r>
              <a:rPr sz="2000" b="0" spc="-1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описанной</a:t>
            </a:r>
            <a:r>
              <a:rPr sz="2000" b="0" spc="4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0" spc="-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техники </a:t>
            </a:r>
            <a:r>
              <a:rPr sz="2000" b="0" spc="-484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0" spc="-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объясняется,</a:t>
            </a:r>
            <a:r>
              <a:rPr sz="2000" b="0" spc="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0" spc="-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прежде</a:t>
            </a:r>
            <a:r>
              <a:rPr sz="2000" b="0" spc="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0" spc="-1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всего,</a:t>
            </a:r>
            <a:r>
              <a:rPr sz="20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0" spc="-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свойствами</a:t>
            </a:r>
            <a:r>
              <a:rPr sz="2000" b="0" spc="-1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0" spc="-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манки,</a:t>
            </a:r>
            <a:r>
              <a:rPr sz="2000" b="0" spc="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0" spc="-2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которые</a:t>
            </a:r>
            <a:r>
              <a:rPr sz="2000" b="0" spc="-3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0" spc="-1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</a:t>
            </a:r>
            <a:r>
              <a:rPr sz="2000" b="0" spc="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0" spc="-15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многом</a:t>
            </a:r>
            <a:r>
              <a:rPr lang="ru-RU" sz="2000" spc="-5" dirty="0" smtClean="0">
                <a:latin typeface="Times New Roman" pitchFamily="18" charset="0"/>
                <a:cs typeface="Times New Roman" pitchFamily="18" charset="0"/>
              </a:rPr>
              <a:t>совпадают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</a:t>
            </a:r>
            <a:r>
              <a:rPr lang="ru-RU" sz="2000" spc="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-5" dirty="0" smtClean="0">
                <a:latin typeface="Times New Roman" pitchFamily="18" charset="0"/>
                <a:cs typeface="Times New Roman" pitchFamily="18" charset="0"/>
              </a:rPr>
              <a:t>свойствами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песка.</a:t>
            </a:r>
            <a:r>
              <a:rPr lang="ru-RU" sz="2000" spc="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-5" dirty="0" smtClean="0">
                <a:latin typeface="Times New Roman" pitchFamily="18" charset="0"/>
                <a:cs typeface="Times New Roman" pitchFamily="18" charset="0"/>
              </a:rPr>
              <a:t>Работа</a:t>
            </a:r>
            <a:r>
              <a:rPr lang="ru-RU" sz="2000" spc="-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spc="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-20" dirty="0" smtClean="0">
                <a:latin typeface="Times New Roman" pitchFamily="18" charset="0"/>
                <a:cs typeface="Times New Roman" pitchFamily="18" charset="0"/>
              </a:rPr>
              <a:t>манкой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-10" dirty="0" smtClean="0">
                <a:latin typeface="Times New Roman" pitchFamily="18" charset="0"/>
                <a:cs typeface="Times New Roman" pitchFamily="18" charset="0"/>
              </a:rPr>
              <a:t>активизирует</a:t>
            </a:r>
            <a:r>
              <a:rPr lang="ru-RU" sz="2000" spc="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-5" dirty="0" smtClean="0">
                <a:latin typeface="Times New Roman" pitchFamily="18" charset="0"/>
                <a:cs typeface="Times New Roman" pitchFamily="18" charset="0"/>
              </a:rPr>
              <a:t>творческие </a:t>
            </a:r>
            <a:r>
              <a:rPr lang="ru-RU" sz="2000" spc="-48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ресурсы</a:t>
            </a:r>
            <a:r>
              <a:rPr lang="ru-RU" sz="20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личности,</a:t>
            </a:r>
            <a:r>
              <a:rPr lang="ru-RU" sz="2000" spc="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-5" dirty="0" smtClean="0">
                <a:latin typeface="Times New Roman" pitchFamily="18" charset="0"/>
                <a:cs typeface="Times New Roman" pitchFamily="18" charset="0"/>
              </a:rPr>
              <a:t>предотвращает</a:t>
            </a:r>
            <a:r>
              <a:rPr lang="ru-RU" sz="2000" spc="-4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социальное</a:t>
            </a:r>
            <a:r>
              <a:rPr lang="ru-RU" sz="2000" spc="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-10" dirty="0" smtClean="0">
                <a:latin typeface="Times New Roman" pitchFamily="18" charset="0"/>
                <a:cs typeface="Times New Roman" pitchFamily="18" charset="0"/>
              </a:rPr>
              <a:t>выгорание,</a:t>
            </a:r>
            <a:r>
              <a:rPr lang="ru-RU" sz="2000" spc="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-5" dirty="0" smtClean="0">
                <a:latin typeface="Times New Roman" pitchFamily="18" charset="0"/>
                <a:cs typeface="Times New Roman" pitchFamily="18" charset="0"/>
              </a:rPr>
              <a:t>развивает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-10" dirty="0" smtClean="0">
                <a:latin typeface="Times New Roman" pitchFamily="18" charset="0"/>
                <a:cs typeface="Times New Roman" pitchFamily="18" charset="0"/>
              </a:rPr>
              <a:t>познавательный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5" dirty="0" smtClean="0">
                <a:latin typeface="Times New Roman" pitchFamily="18" charset="0"/>
                <a:cs typeface="Times New Roman" pitchFamily="18" charset="0"/>
              </a:rPr>
              <a:t>интерес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-10" dirty="0" smtClean="0">
                <a:latin typeface="Times New Roman" pitchFamily="18" charset="0"/>
                <a:cs typeface="Times New Roman" pitchFamily="18" charset="0"/>
              </a:rPr>
              <a:t>участников.</a:t>
            </a:r>
            <a:r>
              <a:rPr lang="ru-RU" sz="2000" spc="-10" dirty="0" smtClean="0"/>
              <a:t/>
            </a:r>
            <a:br>
              <a:rPr lang="ru-RU" sz="2000" spc="-10" dirty="0" smtClean="0"/>
            </a:br>
            <a:endParaRPr sz="2000" dirty="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7913731" y="2358405"/>
            <a:ext cx="4256044" cy="4242961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252239" y="1583678"/>
            <a:ext cx="10952798" cy="4937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906395" algn="just">
              <a:lnSpc>
                <a:spcPct val="100000"/>
              </a:lnSpc>
              <a:spcBef>
                <a:spcPts val="1115"/>
              </a:spcBef>
              <a:buNone/>
            </a:pPr>
            <a:r>
              <a:rPr sz="2400" b="1" dirty="0" err="1" smtClean="0">
                <a:solidFill>
                  <a:srgbClr val="2583C5"/>
                </a:solidFill>
                <a:latin typeface="Times New Roman" pitchFamily="18" charset="0"/>
                <a:cs typeface="Times New Roman" pitchFamily="18" charset="0"/>
              </a:rPr>
              <a:t>Манная</a:t>
            </a:r>
            <a:r>
              <a:rPr sz="2400" b="1" dirty="0" smtClean="0">
                <a:solidFill>
                  <a:srgbClr val="2583C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5" dirty="0">
                <a:solidFill>
                  <a:srgbClr val="2583C5"/>
                </a:solidFill>
                <a:latin typeface="Times New Roman" pitchFamily="18" charset="0"/>
                <a:cs typeface="Times New Roman" pitchFamily="18" charset="0"/>
              </a:rPr>
              <a:t>крупа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очень 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податливый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материал,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он </a:t>
            </a:r>
            <a:r>
              <a:rPr sz="2400" spc="-25" dirty="0">
                <a:latin typeface="Times New Roman" pitchFamily="18" charset="0"/>
                <a:cs typeface="Times New Roman" pitchFamily="18" charset="0"/>
              </a:rPr>
              <a:t>легко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позволяет </a:t>
            </a:r>
            <a:r>
              <a:rPr sz="2400" spc="-48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менять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форму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очертания.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Это отличный психотерапевтический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инструмент.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5" dirty="0">
                <a:latin typeface="Times New Roman" pitchFamily="18" charset="0"/>
                <a:cs typeface="Times New Roman" pitchFamily="18" charset="0"/>
              </a:rPr>
              <a:t>Он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пробуждает</a:t>
            </a:r>
            <a:r>
              <a:rPr sz="24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воображение,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 err="1">
                <a:latin typeface="Times New Roman" pitchFamily="18" charset="0"/>
                <a:cs typeface="Times New Roman" pitchFamily="18" charset="0"/>
              </a:rPr>
              <a:t>вызывает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 err="1" smtClean="0">
                <a:latin typeface="Times New Roman" pitchFamily="18" charset="0"/>
                <a:cs typeface="Times New Roman" pitchFamily="18" charset="0"/>
              </a:rPr>
              <a:t>богатыеассоциации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, затрагивает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все </a:t>
            </a:r>
            <a:r>
              <a:rPr sz="2400" spc="5" dirty="0">
                <a:latin typeface="Times New Roman" pitchFamily="18" charset="0"/>
                <a:cs typeface="Times New Roman" pitchFamily="18" charset="0"/>
              </a:rPr>
              <a:t>сферы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чувств,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вдохновляет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2400" spc="-48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успокаивает.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00" dirty="0"/>
          </a:p>
          <a:p>
            <a:pPr marL="134620">
              <a:lnSpc>
                <a:spcPct val="100000"/>
              </a:lnSpc>
              <a:buNone/>
            </a:pPr>
            <a:r>
              <a:rPr sz="2400" b="1" spc="-1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Почему</a:t>
            </a:r>
            <a:r>
              <a:rPr sz="2400" b="1" spc="-15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мы выбрали</a:t>
            </a:r>
            <a:r>
              <a:rPr sz="2400" b="1" spc="15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25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работу</a:t>
            </a:r>
            <a:r>
              <a:rPr sz="2400" b="1" spc="2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sz="2400" b="1" spc="-1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манной</a:t>
            </a:r>
            <a:r>
              <a:rPr sz="2400" b="1" spc="1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крупой: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282575" indent="-148590">
              <a:lnSpc>
                <a:spcPct val="100000"/>
              </a:lnSpc>
              <a:spcBef>
                <a:spcPts val="20"/>
              </a:spcBef>
              <a:buChar char="-"/>
              <a:tabLst>
                <a:tab pos="283210" algn="l"/>
              </a:tabLst>
            </a:pPr>
            <a:r>
              <a:rPr sz="3200" spc="-5" dirty="0">
                <a:latin typeface="Times New Roman" pitchFamily="18" charset="0"/>
                <a:cs typeface="Times New Roman" pitchFamily="18" charset="0"/>
              </a:rPr>
              <a:t>безопасно</a:t>
            </a:r>
          </a:p>
          <a:p>
            <a:pPr marL="282575" indent="-148590">
              <a:lnSpc>
                <a:spcPct val="100000"/>
              </a:lnSpc>
              <a:buChar char="-"/>
              <a:tabLst>
                <a:tab pos="283210" algn="l"/>
              </a:tabLst>
            </a:pPr>
            <a:r>
              <a:rPr sz="3200" spc="-15" dirty="0">
                <a:latin typeface="Times New Roman" pitchFamily="18" charset="0"/>
                <a:cs typeface="Times New Roman" pitchFamily="18" charset="0"/>
              </a:rPr>
              <a:t>экологично</a:t>
            </a:r>
          </a:p>
          <a:p>
            <a:pPr marL="282575" indent="-148590">
              <a:lnSpc>
                <a:spcPct val="100000"/>
              </a:lnSpc>
              <a:buChar char="-"/>
              <a:tabLst>
                <a:tab pos="283210" algn="l"/>
              </a:tabLst>
            </a:pPr>
            <a:r>
              <a:rPr sz="3200" spc="-10" dirty="0">
                <a:latin typeface="Times New Roman" pitchFamily="18" charset="0"/>
                <a:cs typeface="Times New Roman" pitchFamily="18" charset="0"/>
              </a:rPr>
              <a:t>терапевтично</a:t>
            </a:r>
          </a:p>
          <a:p>
            <a:pPr marL="282575" indent="-148590">
              <a:lnSpc>
                <a:spcPct val="100000"/>
              </a:lnSpc>
              <a:buChar char="-"/>
              <a:tabLst>
                <a:tab pos="283210" algn="l"/>
              </a:tabLst>
            </a:pPr>
            <a:r>
              <a:rPr sz="3200" spc="-25" dirty="0">
                <a:latin typeface="Times New Roman" pitchFamily="18" charset="0"/>
                <a:cs typeface="Times New Roman" pitchFamily="18" charset="0"/>
              </a:rPr>
              <a:t>подходит</a:t>
            </a:r>
            <a:r>
              <a:rPr sz="3200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dirty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 работы</a:t>
            </a:r>
            <a:r>
              <a:rPr sz="32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sz="32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dirty="0">
                <a:latin typeface="Times New Roman" pitchFamily="18" charset="0"/>
                <a:cs typeface="Times New Roman" pitchFamily="18" charset="0"/>
              </a:rPr>
              <a:t>детьми</a:t>
            </a:r>
            <a:r>
              <a:rPr sz="32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5" dirty="0">
                <a:latin typeface="Times New Roman" pitchFamily="18" charset="0"/>
                <a:cs typeface="Times New Roman" pitchFamily="18" charset="0"/>
              </a:rPr>
              <a:t>взрослыми.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5"/>
          <p:cNvGrpSpPr/>
          <p:nvPr/>
        </p:nvGrpSpPr>
        <p:grpSpPr>
          <a:xfrm>
            <a:off x="3668363" y="188545"/>
            <a:ext cx="515948" cy="505591"/>
            <a:chOff x="3675062" y="188023"/>
            <a:chExt cx="516890" cy="504190"/>
          </a:xfrm>
        </p:grpSpPr>
        <p:sp>
          <p:nvSpPr>
            <p:cNvPr id="5" name="object 6"/>
            <p:cNvSpPr/>
            <p:nvPr/>
          </p:nvSpPr>
          <p:spPr>
            <a:xfrm>
              <a:off x="3683000" y="195961"/>
              <a:ext cx="501015" cy="488315"/>
            </a:xfrm>
            <a:custGeom>
              <a:avLst/>
              <a:gdLst/>
              <a:ahLst/>
              <a:cxnLst/>
              <a:rect l="l" t="t" r="r" b="b"/>
              <a:pathLst>
                <a:path w="501014" h="488315">
                  <a:moveTo>
                    <a:pt x="384428" y="0"/>
                  </a:moveTo>
                  <a:lnTo>
                    <a:pt x="64262" y="304292"/>
                  </a:lnTo>
                  <a:lnTo>
                    <a:pt x="6096" y="243078"/>
                  </a:lnTo>
                  <a:lnTo>
                    <a:pt x="0" y="481838"/>
                  </a:lnTo>
                  <a:lnTo>
                    <a:pt x="238760" y="487934"/>
                  </a:lnTo>
                  <a:lnTo>
                    <a:pt x="180594" y="426720"/>
                  </a:lnTo>
                  <a:lnTo>
                    <a:pt x="500634" y="122428"/>
                  </a:lnTo>
                  <a:lnTo>
                    <a:pt x="384428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7"/>
            <p:cNvSpPr/>
            <p:nvPr/>
          </p:nvSpPr>
          <p:spPr>
            <a:xfrm>
              <a:off x="3683000" y="195961"/>
              <a:ext cx="501015" cy="488315"/>
            </a:xfrm>
            <a:custGeom>
              <a:avLst/>
              <a:gdLst/>
              <a:ahLst/>
              <a:cxnLst/>
              <a:rect l="l" t="t" r="r" b="b"/>
              <a:pathLst>
                <a:path w="501014" h="488315">
                  <a:moveTo>
                    <a:pt x="6096" y="243078"/>
                  </a:moveTo>
                  <a:lnTo>
                    <a:pt x="64262" y="304292"/>
                  </a:lnTo>
                  <a:lnTo>
                    <a:pt x="384428" y="0"/>
                  </a:lnTo>
                  <a:lnTo>
                    <a:pt x="500634" y="122428"/>
                  </a:lnTo>
                  <a:lnTo>
                    <a:pt x="180594" y="426720"/>
                  </a:lnTo>
                  <a:lnTo>
                    <a:pt x="238760" y="487934"/>
                  </a:lnTo>
                  <a:lnTo>
                    <a:pt x="0" y="481838"/>
                  </a:lnTo>
                  <a:lnTo>
                    <a:pt x="6096" y="243078"/>
                  </a:lnTo>
                  <a:close/>
                </a:path>
              </a:pathLst>
            </a:custGeom>
            <a:ln w="15875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" name="object 8"/>
          <p:cNvGrpSpPr/>
          <p:nvPr/>
        </p:nvGrpSpPr>
        <p:grpSpPr>
          <a:xfrm>
            <a:off x="8018804" y="193003"/>
            <a:ext cx="531794" cy="468657"/>
            <a:chOff x="8033448" y="192468"/>
            <a:chExt cx="532765" cy="467359"/>
          </a:xfrm>
        </p:grpSpPr>
        <p:sp>
          <p:nvSpPr>
            <p:cNvPr id="8" name="object 9"/>
            <p:cNvSpPr/>
            <p:nvPr/>
          </p:nvSpPr>
          <p:spPr>
            <a:xfrm>
              <a:off x="8041385" y="200405"/>
              <a:ext cx="516890" cy="451484"/>
            </a:xfrm>
            <a:custGeom>
              <a:avLst/>
              <a:gdLst/>
              <a:ahLst/>
              <a:cxnLst/>
              <a:rect l="l" t="t" r="r" b="b"/>
              <a:pathLst>
                <a:path w="516890" h="451484">
                  <a:moveTo>
                    <a:pt x="101346" y="0"/>
                  </a:moveTo>
                  <a:lnTo>
                    <a:pt x="0" y="135000"/>
                  </a:lnTo>
                  <a:lnTo>
                    <a:pt x="331216" y="383667"/>
                  </a:lnTo>
                  <a:lnTo>
                    <a:pt x="280416" y="451231"/>
                  </a:lnTo>
                  <a:lnTo>
                    <a:pt x="516890" y="417576"/>
                  </a:lnTo>
                  <a:lnTo>
                    <a:pt x="483235" y="181229"/>
                  </a:lnTo>
                  <a:lnTo>
                    <a:pt x="432562" y="248666"/>
                  </a:lnTo>
                  <a:lnTo>
                    <a:pt x="101346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10"/>
            <p:cNvSpPr/>
            <p:nvPr/>
          </p:nvSpPr>
          <p:spPr>
            <a:xfrm>
              <a:off x="8041385" y="200405"/>
              <a:ext cx="516890" cy="451484"/>
            </a:xfrm>
            <a:custGeom>
              <a:avLst/>
              <a:gdLst/>
              <a:ahLst/>
              <a:cxnLst/>
              <a:rect l="l" t="t" r="r" b="b"/>
              <a:pathLst>
                <a:path w="516890" h="451484">
                  <a:moveTo>
                    <a:pt x="280416" y="451231"/>
                  </a:moveTo>
                  <a:lnTo>
                    <a:pt x="331216" y="383667"/>
                  </a:lnTo>
                  <a:lnTo>
                    <a:pt x="0" y="135000"/>
                  </a:lnTo>
                  <a:lnTo>
                    <a:pt x="101346" y="0"/>
                  </a:lnTo>
                  <a:lnTo>
                    <a:pt x="432562" y="248666"/>
                  </a:lnTo>
                  <a:lnTo>
                    <a:pt x="483235" y="181229"/>
                  </a:lnTo>
                  <a:lnTo>
                    <a:pt x="516890" y="417576"/>
                  </a:lnTo>
                  <a:lnTo>
                    <a:pt x="280416" y="451231"/>
                  </a:lnTo>
                  <a:close/>
                </a:path>
              </a:pathLst>
            </a:custGeom>
            <a:ln w="15875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2"/>
          <p:cNvSpPr txBox="1">
            <a:spLocks noGrp="1"/>
          </p:cNvSpPr>
          <p:nvPr>
            <p:ph type="body" idx="1"/>
          </p:nvPr>
        </p:nvSpPr>
        <p:spPr>
          <a:xfrm>
            <a:off x="684550" y="993352"/>
            <a:ext cx="5321742" cy="5645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buNone/>
            </a:pP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Преимущества</a:t>
            </a:r>
            <a:r>
              <a:rPr sz="2400" b="1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006FC0"/>
                </a:solidFill>
                <a:latin typeface="Times New Roman"/>
                <a:cs typeface="Times New Roman"/>
              </a:rPr>
              <a:t>манкотерапии:</a:t>
            </a:r>
            <a:endParaRPr sz="2400" dirty="0">
              <a:latin typeface="Times New Roman"/>
              <a:cs typeface="Times New Roman"/>
            </a:endParaRPr>
          </a:p>
          <a:p>
            <a:pPr marL="12700" marR="781685">
              <a:lnSpc>
                <a:spcPct val="100000"/>
              </a:lnSpc>
              <a:spcBef>
                <a:spcPts val="25"/>
              </a:spcBef>
              <a:buChar char="-"/>
              <a:tabLst>
                <a:tab pos="145415" algn="l"/>
              </a:tabLst>
            </a:pPr>
            <a:r>
              <a:rPr sz="1800" spc="-10" dirty="0">
                <a:latin typeface="Times New Roman"/>
                <a:cs typeface="Times New Roman"/>
              </a:rPr>
              <a:t>Развивают </a:t>
            </a:r>
            <a:r>
              <a:rPr sz="1800" spc="5" dirty="0">
                <a:latin typeface="Times New Roman"/>
                <a:cs typeface="Times New Roman"/>
              </a:rPr>
              <a:t>все </a:t>
            </a:r>
            <a:r>
              <a:rPr sz="1800" dirty="0">
                <a:latin typeface="Times New Roman"/>
                <a:cs typeface="Times New Roman"/>
              </a:rPr>
              <a:t>психические процессы: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восприятие,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мышление,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памяти,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 err="1" smtClean="0">
                <a:latin typeface="Times New Roman"/>
                <a:cs typeface="Times New Roman"/>
              </a:rPr>
              <a:t>внимания</a:t>
            </a:r>
            <a:r>
              <a:rPr sz="1800" spc="-5" dirty="0" smtClean="0">
                <a:latin typeface="Times New Roman"/>
                <a:cs typeface="Times New Roman"/>
              </a:rPr>
              <a:t>,</a:t>
            </a:r>
            <a:r>
              <a:rPr lang="ru-RU" sz="1800" dirty="0" smtClean="0">
                <a:latin typeface="Times New Roman"/>
                <a:cs typeface="Times New Roman"/>
              </a:rPr>
              <a:t> </a:t>
            </a:r>
            <a:r>
              <a:rPr sz="1800" spc="-15" dirty="0" err="1" smtClean="0">
                <a:latin typeface="Times New Roman"/>
                <a:cs typeface="Times New Roman"/>
              </a:rPr>
              <a:t>речи</a:t>
            </a:r>
            <a:r>
              <a:rPr sz="1800" spc="-15" dirty="0">
                <a:latin typeface="Times New Roman"/>
                <a:cs typeface="Times New Roman"/>
              </a:rPr>
              <a:t>,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навыков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самоконтроля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саморегуляции,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buNone/>
            </a:pPr>
            <a:r>
              <a:rPr sz="1800" spc="-15" dirty="0">
                <a:latin typeface="Times New Roman"/>
                <a:cs typeface="Times New Roman"/>
              </a:rPr>
              <a:t>творческого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мышления, воображения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фантазии;</a:t>
            </a:r>
          </a:p>
          <a:p>
            <a:pPr marL="12700" marR="911860">
              <a:lnSpc>
                <a:spcPct val="100000"/>
              </a:lnSpc>
              <a:buChar char="-"/>
              <a:tabLst>
                <a:tab pos="145415" algn="l"/>
              </a:tabLst>
            </a:pPr>
            <a:r>
              <a:rPr sz="1800" spc="-10" dirty="0">
                <a:latin typeface="Times New Roman"/>
                <a:cs typeface="Times New Roman"/>
              </a:rPr>
              <a:t>Формируют </a:t>
            </a:r>
            <a:r>
              <a:rPr sz="1800" dirty="0">
                <a:latin typeface="Times New Roman"/>
                <a:cs typeface="Times New Roman"/>
              </a:rPr>
              <a:t>у </a:t>
            </a:r>
            <a:r>
              <a:rPr sz="1800" spc="-10" dirty="0">
                <a:latin typeface="Times New Roman"/>
                <a:cs typeface="Times New Roman"/>
              </a:rPr>
              <a:t>ребенка </a:t>
            </a:r>
            <a:r>
              <a:rPr sz="1800" spc="-5" dirty="0">
                <a:latin typeface="Times New Roman"/>
                <a:cs typeface="Times New Roman"/>
              </a:rPr>
              <a:t>представления </a:t>
            </a:r>
            <a:r>
              <a:rPr sz="1800" dirty="0">
                <a:latin typeface="Times New Roman"/>
                <a:cs typeface="Times New Roman"/>
              </a:rPr>
              <a:t>об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окружающем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мире;</a:t>
            </a:r>
          </a:p>
          <a:p>
            <a:pPr marL="144780" indent="-132715">
              <a:lnSpc>
                <a:spcPct val="100000"/>
              </a:lnSpc>
              <a:buChar char="-"/>
              <a:tabLst>
                <a:tab pos="145415" algn="l"/>
              </a:tabLst>
            </a:pPr>
            <a:r>
              <a:rPr sz="1800" spc="-10" dirty="0">
                <a:latin typeface="Times New Roman"/>
                <a:cs typeface="Times New Roman"/>
              </a:rPr>
              <a:t>Развивают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тактильно-кинетическую</a:t>
            </a:r>
          </a:p>
          <a:p>
            <a:pPr marL="12700">
              <a:lnSpc>
                <a:spcPct val="100000"/>
              </a:lnSpc>
              <a:buNone/>
            </a:pPr>
            <a:r>
              <a:rPr sz="1800" dirty="0">
                <a:latin typeface="Times New Roman"/>
                <a:cs typeface="Times New Roman"/>
              </a:rPr>
              <a:t>чувствительность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мелкую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моторику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рук;</a:t>
            </a:r>
            <a:endParaRPr sz="1800" dirty="0">
              <a:latin typeface="Times New Roman"/>
              <a:cs typeface="Times New Roman"/>
            </a:endParaRPr>
          </a:p>
          <a:p>
            <a:pPr marL="12700" marR="207645">
              <a:lnSpc>
                <a:spcPct val="100000"/>
              </a:lnSpc>
              <a:buChar char="-"/>
              <a:tabLst>
                <a:tab pos="145415" algn="l"/>
              </a:tabLst>
            </a:pPr>
            <a:r>
              <a:rPr sz="1800" spc="-5" dirty="0">
                <a:latin typeface="Times New Roman"/>
                <a:cs typeface="Times New Roman"/>
              </a:rPr>
              <a:t>Совершенствуют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зрительно-пространственную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ориентировку,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речевые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возможности;</a:t>
            </a:r>
            <a:endParaRPr sz="1800" dirty="0">
              <a:latin typeface="Times New Roman"/>
              <a:cs typeface="Times New Roman"/>
            </a:endParaRPr>
          </a:p>
          <a:p>
            <a:pPr marL="144780" indent="-132715">
              <a:lnSpc>
                <a:spcPct val="100000"/>
              </a:lnSpc>
              <a:buChar char="-"/>
              <a:tabLst>
                <a:tab pos="145415" algn="l"/>
              </a:tabLst>
            </a:pPr>
            <a:r>
              <a:rPr sz="1800" spc="-30" dirty="0">
                <a:latin typeface="Times New Roman"/>
                <a:cs typeface="Times New Roman"/>
              </a:rPr>
              <a:t>Успокаивают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расслабляют,</a:t>
            </a:r>
            <a:r>
              <a:rPr sz="1800" spc="-5" dirty="0">
                <a:latin typeface="Times New Roman"/>
                <a:cs typeface="Times New Roman"/>
              </a:rPr>
              <a:t> снимая </a:t>
            </a:r>
            <a:r>
              <a:rPr sz="1800" spc="-10" dirty="0">
                <a:latin typeface="Times New Roman"/>
                <a:cs typeface="Times New Roman"/>
              </a:rPr>
              <a:t>напряжение;</a:t>
            </a:r>
            <a:endParaRPr sz="1800" dirty="0">
              <a:latin typeface="Times New Roman"/>
              <a:cs typeface="Times New Roman"/>
            </a:endParaRPr>
          </a:p>
          <a:p>
            <a:pPr marL="144780" indent="-132715">
              <a:lnSpc>
                <a:spcPct val="100000"/>
              </a:lnSpc>
              <a:buChar char="-"/>
              <a:tabLst>
                <a:tab pos="145415" algn="l"/>
              </a:tabLst>
            </a:pPr>
            <a:r>
              <a:rPr sz="1800" dirty="0">
                <a:latin typeface="Times New Roman"/>
                <a:cs typeface="Times New Roman"/>
              </a:rPr>
              <a:t>Воспитывают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чувство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успешности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  <a:buNone/>
            </a:pPr>
            <a:r>
              <a:rPr sz="1800" dirty="0">
                <a:latin typeface="Times New Roman"/>
                <a:cs typeface="Times New Roman"/>
              </a:rPr>
              <a:t>уверенности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себе</a:t>
            </a:r>
            <a:r>
              <a:rPr sz="1800" spc="-10" dirty="0">
                <a:latin typeface="Times New Roman"/>
                <a:cs typeface="Times New Roman"/>
              </a:rPr>
              <a:t> (вот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как </a:t>
            </a:r>
            <a:r>
              <a:rPr sz="1800" dirty="0">
                <a:latin typeface="Times New Roman"/>
                <a:cs typeface="Times New Roman"/>
              </a:rPr>
              <a:t>я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могу!)</a:t>
            </a:r>
          </a:p>
          <a:p>
            <a:pPr marL="12700" marR="5080">
              <a:lnSpc>
                <a:spcPct val="100000"/>
              </a:lnSpc>
              <a:buChar char="-"/>
              <a:tabLst>
                <a:tab pos="145415" algn="l"/>
              </a:tabLst>
            </a:pPr>
            <a:r>
              <a:rPr sz="1800" spc="-10" dirty="0">
                <a:latin typeface="Times New Roman"/>
                <a:cs typeface="Times New Roman"/>
              </a:rPr>
              <a:t>Помогают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познавать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внешний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 </a:t>
            </a:r>
            <a:r>
              <a:rPr sz="1800" spc="-5" dirty="0">
                <a:latin typeface="Times New Roman"/>
                <a:cs typeface="Times New Roman"/>
              </a:rPr>
              <a:t>свой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внутренний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мир;</a:t>
            </a:r>
          </a:p>
          <a:p>
            <a:pPr marL="144780" indent="-132715">
              <a:lnSpc>
                <a:spcPct val="100000"/>
              </a:lnSpc>
              <a:buChar char="-"/>
              <a:tabLst>
                <a:tab pos="145415" algn="l"/>
              </a:tabLst>
            </a:pPr>
            <a:r>
              <a:rPr sz="1800" spc="-5" dirty="0">
                <a:latin typeface="Times New Roman"/>
                <a:cs typeface="Times New Roman"/>
              </a:rPr>
              <a:t>Наряду 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высокой</a:t>
            </a:r>
            <a:r>
              <a:rPr sz="1800" spc="-5" dirty="0">
                <a:latin typeface="Times New Roman"/>
                <a:cs typeface="Times New Roman"/>
              </a:rPr>
              <a:t> эффективностью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метода,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buNone/>
            </a:pPr>
            <a:r>
              <a:rPr sz="1800" spc="-15" dirty="0">
                <a:latin typeface="Times New Roman"/>
                <a:cs typeface="Times New Roman"/>
              </a:rPr>
              <a:t>манкотерапия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имеет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противопоказания.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617315" y="916941"/>
            <a:ext cx="3803055" cy="833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b="1" dirty="0" smtClean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sz="2400" b="1" spc="-75" dirty="0" smtClean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-15" dirty="0" smtClean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рекомендуется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z="2400" b="1" dirty="0" smtClean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 spc="-30" dirty="0" smtClean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случаях,</a:t>
            </a:r>
            <a:r>
              <a:rPr lang="ru-RU" sz="2400" b="1" spc="-25" dirty="0" smtClean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-30" dirty="0" smtClean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когда: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bject 4"/>
          <p:cNvSpPr txBox="1"/>
          <p:nvPr/>
        </p:nvSpPr>
        <p:spPr>
          <a:xfrm>
            <a:off x="6769437" y="1910292"/>
            <a:ext cx="4193502" cy="17674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0020" indent="-147955">
              <a:lnSpc>
                <a:spcPct val="100000"/>
              </a:lnSpc>
              <a:spcBef>
                <a:spcPts val="105"/>
              </a:spcBef>
              <a:buChar char="-"/>
              <a:tabLst>
                <a:tab pos="160655" algn="l"/>
              </a:tabLst>
            </a:pPr>
            <a:r>
              <a:rPr sz="1800" spc="-30" dirty="0" err="1" smtClean="0">
                <a:latin typeface="Times New Roman"/>
                <a:cs typeface="Times New Roman"/>
              </a:rPr>
              <a:t>Уровень</a:t>
            </a:r>
            <a:r>
              <a:rPr sz="1800" spc="-30" dirty="0" smtClean="0">
                <a:latin typeface="Times New Roman"/>
                <a:cs typeface="Times New Roman"/>
              </a:rPr>
              <a:t> </a:t>
            </a:r>
            <a:r>
              <a:rPr sz="1800" dirty="0" err="1" smtClean="0">
                <a:latin typeface="Times New Roman"/>
                <a:cs typeface="Times New Roman"/>
              </a:rPr>
              <a:t>тревожности</a:t>
            </a:r>
            <a:endParaRPr sz="180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5" dirty="0" err="1" smtClean="0">
                <a:latin typeface="Times New Roman"/>
                <a:cs typeface="Times New Roman"/>
              </a:rPr>
              <a:t>ребёнка</a:t>
            </a:r>
            <a:r>
              <a:rPr sz="1800" spc="-15" dirty="0" smtClean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(взрослого)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очень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высок;</a:t>
            </a:r>
            <a:endParaRPr sz="1800" dirty="0">
              <a:latin typeface="Times New Roman"/>
              <a:cs typeface="Times New Roman"/>
            </a:endParaRPr>
          </a:p>
          <a:p>
            <a:pPr marL="160020" indent="-147955">
              <a:lnSpc>
                <a:spcPct val="100000"/>
              </a:lnSpc>
              <a:buChar char="-"/>
              <a:tabLst>
                <a:tab pos="160655" algn="l"/>
              </a:tabLst>
            </a:pPr>
            <a:r>
              <a:rPr sz="1800" spc="5" dirty="0">
                <a:latin typeface="Times New Roman"/>
                <a:cs typeface="Times New Roman"/>
              </a:rPr>
              <a:t>склонность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к</a:t>
            </a:r>
            <a:r>
              <a:rPr sz="1800" spc="-15" dirty="0">
                <a:latin typeface="Times New Roman"/>
                <a:cs typeface="Times New Roman"/>
              </a:rPr>
              <a:t> лёгочным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</a:p>
          <a:p>
            <a:pPr marL="12700">
              <a:lnSpc>
                <a:spcPts val="2375"/>
              </a:lnSpc>
            </a:pPr>
            <a:r>
              <a:rPr sz="1800" dirty="0">
                <a:latin typeface="Times New Roman"/>
                <a:cs typeface="Times New Roman"/>
              </a:rPr>
              <a:t>аллергическим </a:t>
            </a:r>
            <a:r>
              <a:rPr sz="1800" spc="-5" dirty="0">
                <a:latin typeface="Times New Roman"/>
                <a:cs typeface="Times New Roman"/>
              </a:rPr>
              <a:t>заболеваниям;</a:t>
            </a:r>
            <a:endParaRPr sz="1800" dirty="0">
              <a:latin typeface="Times New Roman"/>
              <a:cs typeface="Times New Roman"/>
            </a:endParaRPr>
          </a:p>
          <a:p>
            <a:pPr marL="12700" marR="5080">
              <a:lnSpc>
                <a:spcPts val="2450"/>
              </a:lnSpc>
              <a:spcBef>
                <a:spcPts val="15"/>
              </a:spcBef>
            </a:pPr>
            <a:r>
              <a:rPr sz="1800" dirty="0">
                <a:latin typeface="Calibri"/>
                <a:cs typeface="Calibri"/>
              </a:rPr>
              <a:t>- </a:t>
            </a:r>
            <a:r>
              <a:rPr sz="1800" spc="-5" dirty="0">
                <a:latin typeface="Times New Roman"/>
                <a:cs typeface="Times New Roman"/>
              </a:rPr>
              <a:t>нарушение </a:t>
            </a:r>
            <a:r>
              <a:rPr sz="1800" spc="-30" dirty="0">
                <a:latin typeface="Times New Roman"/>
                <a:cs typeface="Times New Roman"/>
              </a:rPr>
              <a:t>кожного </a:t>
            </a:r>
            <a:r>
              <a:rPr sz="1800" spc="-5" dirty="0">
                <a:latin typeface="Times New Roman"/>
                <a:cs typeface="Times New Roman"/>
              </a:rPr>
              <a:t>покрова </a:t>
            </a:r>
            <a:r>
              <a:rPr sz="1800" dirty="0">
                <a:latin typeface="Times New Roman"/>
                <a:cs typeface="Times New Roman"/>
              </a:rPr>
              <a:t>(травмы </a:t>
            </a:r>
            <a:r>
              <a:rPr sz="1800" spc="-48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порезы).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4"/>
          <p:cNvGrpSpPr/>
          <p:nvPr/>
        </p:nvGrpSpPr>
        <p:grpSpPr>
          <a:xfrm>
            <a:off x="3999293" y="191029"/>
            <a:ext cx="4262590" cy="715723"/>
            <a:chOff x="4006596" y="190500"/>
            <a:chExt cx="4270375" cy="713740"/>
          </a:xfrm>
        </p:grpSpPr>
        <p:sp>
          <p:nvSpPr>
            <p:cNvPr id="5" name="object 5"/>
            <p:cNvSpPr/>
            <p:nvPr/>
          </p:nvSpPr>
          <p:spPr>
            <a:xfrm>
              <a:off x="4014216" y="198120"/>
              <a:ext cx="4255135" cy="698500"/>
            </a:xfrm>
            <a:custGeom>
              <a:avLst/>
              <a:gdLst/>
              <a:ahLst/>
              <a:cxnLst/>
              <a:rect l="l" t="t" r="r" b="b"/>
              <a:pathLst>
                <a:path w="4255134" h="698500">
                  <a:moveTo>
                    <a:pt x="4138676" y="0"/>
                  </a:moveTo>
                  <a:lnTo>
                    <a:pt x="116332" y="0"/>
                  </a:lnTo>
                  <a:lnTo>
                    <a:pt x="71044" y="9140"/>
                  </a:lnTo>
                  <a:lnTo>
                    <a:pt x="34067" y="34067"/>
                  </a:lnTo>
                  <a:lnTo>
                    <a:pt x="9140" y="71044"/>
                  </a:lnTo>
                  <a:lnTo>
                    <a:pt x="0" y="116331"/>
                  </a:lnTo>
                  <a:lnTo>
                    <a:pt x="0" y="581659"/>
                  </a:lnTo>
                  <a:lnTo>
                    <a:pt x="9140" y="626947"/>
                  </a:lnTo>
                  <a:lnTo>
                    <a:pt x="34067" y="663924"/>
                  </a:lnTo>
                  <a:lnTo>
                    <a:pt x="71044" y="688851"/>
                  </a:lnTo>
                  <a:lnTo>
                    <a:pt x="116332" y="697991"/>
                  </a:lnTo>
                  <a:lnTo>
                    <a:pt x="4138676" y="697991"/>
                  </a:lnTo>
                  <a:lnTo>
                    <a:pt x="4183963" y="688851"/>
                  </a:lnTo>
                  <a:lnTo>
                    <a:pt x="4220940" y="663924"/>
                  </a:lnTo>
                  <a:lnTo>
                    <a:pt x="4245867" y="626947"/>
                  </a:lnTo>
                  <a:lnTo>
                    <a:pt x="4255008" y="581659"/>
                  </a:lnTo>
                  <a:lnTo>
                    <a:pt x="4255008" y="116331"/>
                  </a:lnTo>
                  <a:lnTo>
                    <a:pt x="4245867" y="71044"/>
                  </a:lnTo>
                  <a:lnTo>
                    <a:pt x="4220940" y="34067"/>
                  </a:lnTo>
                  <a:lnTo>
                    <a:pt x="4183963" y="9140"/>
                  </a:lnTo>
                  <a:lnTo>
                    <a:pt x="4138676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014216" y="198120"/>
              <a:ext cx="4255135" cy="698500"/>
            </a:xfrm>
            <a:custGeom>
              <a:avLst/>
              <a:gdLst/>
              <a:ahLst/>
              <a:cxnLst/>
              <a:rect l="l" t="t" r="r" b="b"/>
              <a:pathLst>
                <a:path w="4255134" h="698500">
                  <a:moveTo>
                    <a:pt x="0" y="116331"/>
                  </a:moveTo>
                  <a:lnTo>
                    <a:pt x="9140" y="71044"/>
                  </a:lnTo>
                  <a:lnTo>
                    <a:pt x="34067" y="34067"/>
                  </a:lnTo>
                  <a:lnTo>
                    <a:pt x="71044" y="9140"/>
                  </a:lnTo>
                  <a:lnTo>
                    <a:pt x="116332" y="0"/>
                  </a:lnTo>
                  <a:lnTo>
                    <a:pt x="4138676" y="0"/>
                  </a:lnTo>
                  <a:lnTo>
                    <a:pt x="4183963" y="9140"/>
                  </a:lnTo>
                  <a:lnTo>
                    <a:pt x="4220940" y="34067"/>
                  </a:lnTo>
                  <a:lnTo>
                    <a:pt x="4245867" y="71044"/>
                  </a:lnTo>
                  <a:lnTo>
                    <a:pt x="4255008" y="116331"/>
                  </a:lnTo>
                  <a:lnTo>
                    <a:pt x="4255008" y="581659"/>
                  </a:lnTo>
                  <a:lnTo>
                    <a:pt x="4245867" y="626947"/>
                  </a:lnTo>
                  <a:lnTo>
                    <a:pt x="4220940" y="663924"/>
                  </a:lnTo>
                  <a:lnTo>
                    <a:pt x="4183963" y="688851"/>
                  </a:lnTo>
                  <a:lnTo>
                    <a:pt x="4138676" y="697991"/>
                  </a:lnTo>
                  <a:lnTo>
                    <a:pt x="116332" y="697991"/>
                  </a:lnTo>
                  <a:lnTo>
                    <a:pt x="71044" y="688851"/>
                  </a:lnTo>
                  <a:lnTo>
                    <a:pt x="34067" y="663924"/>
                  </a:lnTo>
                  <a:lnTo>
                    <a:pt x="9140" y="626947"/>
                  </a:lnTo>
                  <a:lnTo>
                    <a:pt x="0" y="581659"/>
                  </a:lnTo>
                  <a:lnTo>
                    <a:pt x="0" y="116331"/>
                  </a:lnTo>
                  <a:close/>
                </a:path>
              </a:pathLst>
            </a:custGeom>
            <a:ln w="15240">
              <a:solidFill>
                <a:srgbClr val="117D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860751" y="198165"/>
            <a:ext cx="2223097" cy="8130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6FC0"/>
                </a:solidFill>
              </a:rPr>
              <a:t>Зад</a:t>
            </a:r>
            <a:r>
              <a:rPr spc="-100" dirty="0">
                <a:solidFill>
                  <a:srgbClr val="006FC0"/>
                </a:solidFill>
              </a:rPr>
              <a:t>а</a:t>
            </a:r>
            <a:r>
              <a:rPr dirty="0">
                <a:solidFill>
                  <a:srgbClr val="006FC0"/>
                </a:solidFill>
              </a:rPr>
              <a:t>чи:</a:t>
            </a:r>
          </a:p>
        </p:txBody>
      </p:sp>
      <p:grpSp>
        <p:nvGrpSpPr>
          <p:cNvPr id="3" name="object 8"/>
          <p:cNvGrpSpPr/>
          <p:nvPr/>
        </p:nvGrpSpPr>
        <p:grpSpPr>
          <a:xfrm>
            <a:off x="526343" y="1580193"/>
            <a:ext cx="2794611" cy="649499"/>
            <a:chOff x="527304" y="1575816"/>
            <a:chExt cx="2799715" cy="647700"/>
          </a:xfrm>
        </p:grpSpPr>
        <p:sp>
          <p:nvSpPr>
            <p:cNvPr id="9" name="object 9"/>
            <p:cNvSpPr/>
            <p:nvPr/>
          </p:nvSpPr>
          <p:spPr>
            <a:xfrm>
              <a:off x="534924" y="1583436"/>
              <a:ext cx="2784475" cy="632460"/>
            </a:xfrm>
            <a:custGeom>
              <a:avLst/>
              <a:gdLst/>
              <a:ahLst/>
              <a:cxnLst/>
              <a:rect l="l" t="t" r="r" b="b"/>
              <a:pathLst>
                <a:path w="2784475" h="632460">
                  <a:moveTo>
                    <a:pt x="2678938" y="0"/>
                  </a:moveTo>
                  <a:lnTo>
                    <a:pt x="105410" y="0"/>
                  </a:lnTo>
                  <a:lnTo>
                    <a:pt x="64379" y="8290"/>
                  </a:lnTo>
                  <a:lnTo>
                    <a:pt x="30873" y="30892"/>
                  </a:lnTo>
                  <a:lnTo>
                    <a:pt x="8283" y="64400"/>
                  </a:lnTo>
                  <a:lnTo>
                    <a:pt x="0" y="105410"/>
                  </a:lnTo>
                  <a:lnTo>
                    <a:pt x="0" y="527050"/>
                  </a:lnTo>
                  <a:lnTo>
                    <a:pt x="8283" y="568059"/>
                  </a:lnTo>
                  <a:lnTo>
                    <a:pt x="30873" y="601567"/>
                  </a:lnTo>
                  <a:lnTo>
                    <a:pt x="64379" y="624169"/>
                  </a:lnTo>
                  <a:lnTo>
                    <a:pt x="105410" y="632460"/>
                  </a:lnTo>
                  <a:lnTo>
                    <a:pt x="2678938" y="632460"/>
                  </a:lnTo>
                  <a:lnTo>
                    <a:pt x="2719947" y="624169"/>
                  </a:lnTo>
                  <a:lnTo>
                    <a:pt x="2753455" y="601567"/>
                  </a:lnTo>
                  <a:lnTo>
                    <a:pt x="2776057" y="568059"/>
                  </a:lnTo>
                  <a:lnTo>
                    <a:pt x="2784348" y="527050"/>
                  </a:lnTo>
                  <a:lnTo>
                    <a:pt x="2784348" y="105410"/>
                  </a:lnTo>
                  <a:lnTo>
                    <a:pt x="2776057" y="64400"/>
                  </a:lnTo>
                  <a:lnTo>
                    <a:pt x="2753455" y="30892"/>
                  </a:lnTo>
                  <a:lnTo>
                    <a:pt x="2719947" y="8290"/>
                  </a:lnTo>
                  <a:lnTo>
                    <a:pt x="2678938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34924" y="1583436"/>
              <a:ext cx="2784475" cy="632460"/>
            </a:xfrm>
            <a:custGeom>
              <a:avLst/>
              <a:gdLst/>
              <a:ahLst/>
              <a:cxnLst/>
              <a:rect l="l" t="t" r="r" b="b"/>
              <a:pathLst>
                <a:path w="2784475" h="632460">
                  <a:moveTo>
                    <a:pt x="0" y="105410"/>
                  </a:moveTo>
                  <a:lnTo>
                    <a:pt x="8283" y="64400"/>
                  </a:lnTo>
                  <a:lnTo>
                    <a:pt x="30873" y="30892"/>
                  </a:lnTo>
                  <a:lnTo>
                    <a:pt x="64379" y="8290"/>
                  </a:lnTo>
                  <a:lnTo>
                    <a:pt x="105410" y="0"/>
                  </a:lnTo>
                  <a:lnTo>
                    <a:pt x="2678938" y="0"/>
                  </a:lnTo>
                  <a:lnTo>
                    <a:pt x="2719947" y="8290"/>
                  </a:lnTo>
                  <a:lnTo>
                    <a:pt x="2753455" y="30892"/>
                  </a:lnTo>
                  <a:lnTo>
                    <a:pt x="2776057" y="64400"/>
                  </a:lnTo>
                  <a:lnTo>
                    <a:pt x="2784348" y="105410"/>
                  </a:lnTo>
                  <a:lnTo>
                    <a:pt x="2784348" y="527050"/>
                  </a:lnTo>
                  <a:lnTo>
                    <a:pt x="2776057" y="568059"/>
                  </a:lnTo>
                  <a:lnTo>
                    <a:pt x="2753455" y="601567"/>
                  </a:lnTo>
                  <a:lnTo>
                    <a:pt x="2719947" y="624169"/>
                  </a:lnTo>
                  <a:lnTo>
                    <a:pt x="2678938" y="632460"/>
                  </a:lnTo>
                  <a:lnTo>
                    <a:pt x="105410" y="632460"/>
                  </a:lnTo>
                  <a:lnTo>
                    <a:pt x="64379" y="624169"/>
                  </a:lnTo>
                  <a:lnTo>
                    <a:pt x="30873" y="601567"/>
                  </a:lnTo>
                  <a:lnTo>
                    <a:pt x="8283" y="568059"/>
                  </a:lnTo>
                  <a:lnTo>
                    <a:pt x="0" y="527050"/>
                  </a:lnTo>
                  <a:lnTo>
                    <a:pt x="0" y="105410"/>
                  </a:lnTo>
                  <a:close/>
                </a:path>
              </a:pathLst>
            </a:custGeom>
            <a:ln w="15240">
              <a:solidFill>
                <a:srgbClr val="117D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932610" y="1730725"/>
            <a:ext cx="1983927" cy="3317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Times New Roman"/>
                <a:cs typeface="Times New Roman"/>
              </a:rPr>
              <a:t>Образовательные: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4" name="object 12"/>
          <p:cNvGrpSpPr/>
          <p:nvPr/>
        </p:nvGrpSpPr>
        <p:grpSpPr>
          <a:xfrm>
            <a:off x="4140766" y="1693283"/>
            <a:ext cx="3293445" cy="593464"/>
            <a:chOff x="4148328" y="1688592"/>
            <a:chExt cx="3299460" cy="591820"/>
          </a:xfrm>
        </p:grpSpPr>
        <p:sp>
          <p:nvSpPr>
            <p:cNvPr id="13" name="object 13"/>
            <p:cNvSpPr/>
            <p:nvPr/>
          </p:nvSpPr>
          <p:spPr>
            <a:xfrm>
              <a:off x="4155948" y="1696212"/>
              <a:ext cx="3284220" cy="576580"/>
            </a:xfrm>
            <a:custGeom>
              <a:avLst/>
              <a:gdLst/>
              <a:ahLst/>
              <a:cxnLst/>
              <a:rect l="l" t="t" r="r" b="b"/>
              <a:pathLst>
                <a:path w="3284220" h="576580">
                  <a:moveTo>
                    <a:pt x="3188207" y="0"/>
                  </a:moveTo>
                  <a:lnTo>
                    <a:pt x="96012" y="0"/>
                  </a:lnTo>
                  <a:lnTo>
                    <a:pt x="58614" y="7536"/>
                  </a:lnTo>
                  <a:lnTo>
                    <a:pt x="28098" y="28098"/>
                  </a:lnTo>
                  <a:lnTo>
                    <a:pt x="7536" y="58614"/>
                  </a:lnTo>
                  <a:lnTo>
                    <a:pt x="0" y="96012"/>
                  </a:lnTo>
                  <a:lnTo>
                    <a:pt x="0" y="480060"/>
                  </a:lnTo>
                  <a:lnTo>
                    <a:pt x="7536" y="517457"/>
                  </a:lnTo>
                  <a:lnTo>
                    <a:pt x="28098" y="547973"/>
                  </a:lnTo>
                  <a:lnTo>
                    <a:pt x="58614" y="568535"/>
                  </a:lnTo>
                  <a:lnTo>
                    <a:pt x="96012" y="576072"/>
                  </a:lnTo>
                  <a:lnTo>
                    <a:pt x="3188207" y="576072"/>
                  </a:lnTo>
                  <a:lnTo>
                    <a:pt x="3225605" y="568535"/>
                  </a:lnTo>
                  <a:lnTo>
                    <a:pt x="3256121" y="547973"/>
                  </a:lnTo>
                  <a:lnTo>
                    <a:pt x="3276683" y="517457"/>
                  </a:lnTo>
                  <a:lnTo>
                    <a:pt x="3284220" y="480060"/>
                  </a:lnTo>
                  <a:lnTo>
                    <a:pt x="3284220" y="96012"/>
                  </a:lnTo>
                  <a:lnTo>
                    <a:pt x="3276683" y="58614"/>
                  </a:lnTo>
                  <a:lnTo>
                    <a:pt x="3256121" y="28098"/>
                  </a:lnTo>
                  <a:lnTo>
                    <a:pt x="3225605" y="7536"/>
                  </a:lnTo>
                  <a:lnTo>
                    <a:pt x="3188207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155948" y="1696212"/>
              <a:ext cx="3284220" cy="576580"/>
            </a:xfrm>
            <a:custGeom>
              <a:avLst/>
              <a:gdLst/>
              <a:ahLst/>
              <a:cxnLst/>
              <a:rect l="l" t="t" r="r" b="b"/>
              <a:pathLst>
                <a:path w="3284220" h="576580">
                  <a:moveTo>
                    <a:pt x="0" y="96012"/>
                  </a:moveTo>
                  <a:lnTo>
                    <a:pt x="7536" y="58614"/>
                  </a:lnTo>
                  <a:lnTo>
                    <a:pt x="28098" y="28098"/>
                  </a:lnTo>
                  <a:lnTo>
                    <a:pt x="58614" y="7536"/>
                  </a:lnTo>
                  <a:lnTo>
                    <a:pt x="96012" y="0"/>
                  </a:lnTo>
                  <a:lnTo>
                    <a:pt x="3188207" y="0"/>
                  </a:lnTo>
                  <a:lnTo>
                    <a:pt x="3225605" y="7536"/>
                  </a:lnTo>
                  <a:lnTo>
                    <a:pt x="3256121" y="28098"/>
                  </a:lnTo>
                  <a:lnTo>
                    <a:pt x="3276683" y="58614"/>
                  </a:lnTo>
                  <a:lnTo>
                    <a:pt x="3284220" y="96012"/>
                  </a:lnTo>
                  <a:lnTo>
                    <a:pt x="3284220" y="480060"/>
                  </a:lnTo>
                  <a:lnTo>
                    <a:pt x="3276683" y="517457"/>
                  </a:lnTo>
                  <a:lnTo>
                    <a:pt x="3256121" y="547973"/>
                  </a:lnTo>
                  <a:lnTo>
                    <a:pt x="3225605" y="568535"/>
                  </a:lnTo>
                  <a:lnTo>
                    <a:pt x="3188207" y="576072"/>
                  </a:lnTo>
                  <a:lnTo>
                    <a:pt x="96012" y="576072"/>
                  </a:lnTo>
                  <a:lnTo>
                    <a:pt x="58614" y="568535"/>
                  </a:lnTo>
                  <a:lnTo>
                    <a:pt x="28098" y="547973"/>
                  </a:lnTo>
                  <a:lnTo>
                    <a:pt x="7536" y="517457"/>
                  </a:lnTo>
                  <a:lnTo>
                    <a:pt x="0" y="480060"/>
                  </a:lnTo>
                  <a:lnTo>
                    <a:pt x="0" y="96012"/>
                  </a:lnTo>
                  <a:close/>
                </a:path>
              </a:pathLst>
            </a:custGeom>
            <a:ln w="15240">
              <a:solidFill>
                <a:srgbClr val="117D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003425" y="1815668"/>
            <a:ext cx="1570662" cy="3317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Times New Roman"/>
                <a:cs typeface="Times New Roman"/>
              </a:rPr>
              <a:t>Развивающие: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8" name="object 16"/>
          <p:cNvGrpSpPr/>
          <p:nvPr/>
        </p:nvGrpSpPr>
        <p:grpSpPr>
          <a:xfrm>
            <a:off x="8123324" y="1636738"/>
            <a:ext cx="3211680" cy="602379"/>
            <a:chOff x="8138159" y="1632204"/>
            <a:chExt cx="3217545" cy="600710"/>
          </a:xfrm>
        </p:grpSpPr>
        <p:sp>
          <p:nvSpPr>
            <p:cNvPr id="17" name="object 17"/>
            <p:cNvSpPr/>
            <p:nvPr/>
          </p:nvSpPr>
          <p:spPr>
            <a:xfrm>
              <a:off x="8145779" y="1639824"/>
              <a:ext cx="3202305" cy="585470"/>
            </a:xfrm>
            <a:custGeom>
              <a:avLst/>
              <a:gdLst/>
              <a:ahLst/>
              <a:cxnLst/>
              <a:rect l="l" t="t" r="r" b="b"/>
              <a:pathLst>
                <a:path w="3202304" h="585469">
                  <a:moveTo>
                    <a:pt x="3104388" y="0"/>
                  </a:moveTo>
                  <a:lnTo>
                    <a:pt x="97536" y="0"/>
                  </a:lnTo>
                  <a:lnTo>
                    <a:pt x="59578" y="7667"/>
                  </a:lnTo>
                  <a:lnTo>
                    <a:pt x="28575" y="28575"/>
                  </a:lnTo>
                  <a:lnTo>
                    <a:pt x="7667" y="59578"/>
                  </a:lnTo>
                  <a:lnTo>
                    <a:pt x="0" y="97536"/>
                  </a:lnTo>
                  <a:lnTo>
                    <a:pt x="0" y="487679"/>
                  </a:lnTo>
                  <a:lnTo>
                    <a:pt x="7667" y="525637"/>
                  </a:lnTo>
                  <a:lnTo>
                    <a:pt x="28575" y="556640"/>
                  </a:lnTo>
                  <a:lnTo>
                    <a:pt x="59578" y="577548"/>
                  </a:lnTo>
                  <a:lnTo>
                    <a:pt x="97536" y="585215"/>
                  </a:lnTo>
                  <a:lnTo>
                    <a:pt x="3104388" y="585215"/>
                  </a:lnTo>
                  <a:lnTo>
                    <a:pt x="3142345" y="577548"/>
                  </a:lnTo>
                  <a:lnTo>
                    <a:pt x="3173349" y="556640"/>
                  </a:lnTo>
                  <a:lnTo>
                    <a:pt x="3194256" y="525637"/>
                  </a:lnTo>
                  <a:lnTo>
                    <a:pt x="3201924" y="487679"/>
                  </a:lnTo>
                  <a:lnTo>
                    <a:pt x="3201924" y="97536"/>
                  </a:lnTo>
                  <a:lnTo>
                    <a:pt x="3194256" y="59578"/>
                  </a:lnTo>
                  <a:lnTo>
                    <a:pt x="3173349" y="28575"/>
                  </a:lnTo>
                  <a:lnTo>
                    <a:pt x="3142345" y="7667"/>
                  </a:lnTo>
                  <a:lnTo>
                    <a:pt x="3104388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145779" y="1639824"/>
              <a:ext cx="3202305" cy="585470"/>
            </a:xfrm>
            <a:custGeom>
              <a:avLst/>
              <a:gdLst/>
              <a:ahLst/>
              <a:cxnLst/>
              <a:rect l="l" t="t" r="r" b="b"/>
              <a:pathLst>
                <a:path w="3202304" h="585469">
                  <a:moveTo>
                    <a:pt x="0" y="97536"/>
                  </a:moveTo>
                  <a:lnTo>
                    <a:pt x="7667" y="59578"/>
                  </a:lnTo>
                  <a:lnTo>
                    <a:pt x="28575" y="28575"/>
                  </a:lnTo>
                  <a:lnTo>
                    <a:pt x="59578" y="7667"/>
                  </a:lnTo>
                  <a:lnTo>
                    <a:pt x="97536" y="0"/>
                  </a:lnTo>
                  <a:lnTo>
                    <a:pt x="3104388" y="0"/>
                  </a:lnTo>
                  <a:lnTo>
                    <a:pt x="3142345" y="7667"/>
                  </a:lnTo>
                  <a:lnTo>
                    <a:pt x="3173349" y="28575"/>
                  </a:lnTo>
                  <a:lnTo>
                    <a:pt x="3194256" y="59578"/>
                  </a:lnTo>
                  <a:lnTo>
                    <a:pt x="3201924" y="97536"/>
                  </a:lnTo>
                  <a:lnTo>
                    <a:pt x="3201924" y="487679"/>
                  </a:lnTo>
                  <a:lnTo>
                    <a:pt x="3194256" y="525637"/>
                  </a:lnTo>
                  <a:lnTo>
                    <a:pt x="3173349" y="556640"/>
                  </a:lnTo>
                  <a:lnTo>
                    <a:pt x="3142345" y="577548"/>
                  </a:lnTo>
                  <a:lnTo>
                    <a:pt x="3104388" y="585215"/>
                  </a:lnTo>
                  <a:lnTo>
                    <a:pt x="97536" y="585215"/>
                  </a:lnTo>
                  <a:lnTo>
                    <a:pt x="59578" y="577548"/>
                  </a:lnTo>
                  <a:lnTo>
                    <a:pt x="28575" y="556640"/>
                  </a:lnTo>
                  <a:lnTo>
                    <a:pt x="7667" y="525637"/>
                  </a:lnTo>
                  <a:lnTo>
                    <a:pt x="0" y="487679"/>
                  </a:lnTo>
                  <a:lnTo>
                    <a:pt x="0" y="97536"/>
                  </a:lnTo>
                  <a:close/>
                </a:path>
              </a:pathLst>
            </a:custGeom>
            <a:ln w="15240">
              <a:solidFill>
                <a:srgbClr val="117D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8787592" y="1763709"/>
            <a:ext cx="1886315" cy="3317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45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сп</a:t>
            </a:r>
            <a:r>
              <a:rPr sz="2000" spc="-10" dirty="0">
                <a:latin typeface="Times New Roman"/>
                <a:cs typeface="Times New Roman"/>
              </a:rPr>
              <a:t>и</a:t>
            </a:r>
            <a:r>
              <a:rPr sz="2000" spc="20" dirty="0">
                <a:latin typeface="Times New Roman"/>
                <a:cs typeface="Times New Roman"/>
              </a:rPr>
              <a:t>т</a:t>
            </a:r>
            <a:r>
              <a:rPr sz="2000" spc="-50" dirty="0">
                <a:latin typeface="Times New Roman"/>
                <a:cs typeface="Times New Roman"/>
              </a:rPr>
              <a:t>а</a:t>
            </a:r>
            <a:r>
              <a:rPr sz="2000" dirty="0">
                <a:latin typeface="Times New Roman"/>
                <a:cs typeface="Times New Roman"/>
              </a:rPr>
              <a:t>тел</a:t>
            </a:r>
            <a:r>
              <a:rPr sz="2000" spc="-10" dirty="0">
                <a:latin typeface="Times New Roman"/>
                <a:cs typeface="Times New Roman"/>
              </a:rPr>
              <a:t>ь</a:t>
            </a:r>
            <a:r>
              <a:rPr sz="2000" spc="-5" dirty="0">
                <a:latin typeface="Times New Roman"/>
                <a:cs typeface="Times New Roman"/>
              </a:rPr>
              <a:t>н</a:t>
            </a:r>
            <a:r>
              <a:rPr sz="2000" spc="-10" dirty="0">
                <a:latin typeface="Times New Roman"/>
                <a:cs typeface="Times New Roman"/>
              </a:rPr>
              <a:t>ы</a:t>
            </a:r>
            <a:r>
              <a:rPr sz="2000" dirty="0">
                <a:latin typeface="Times New Roman"/>
                <a:cs typeface="Times New Roman"/>
              </a:rPr>
              <a:t>е: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2" name="object 20"/>
          <p:cNvGrpSpPr/>
          <p:nvPr/>
        </p:nvGrpSpPr>
        <p:grpSpPr>
          <a:xfrm>
            <a:off x="3668363" y="873576"/>
            <a:ext cx="5108136" cy="724001"/>
            <a:chOff x="3675062" y="871156"/>
            <a:chExt cx="5117465" cy="721995"/>
          </a:xfrm>
        </p:grpSpPr>
        <p:sp>
          <p:nvSpPr>
            <p:cNvPr id="21" name="object 21"/>
            <p:cNvSpPr/>
            <p:nvPr/>
          </p:nvSpPr>
          <p:spPr>
            <a:xfrm>
              <a:off x="3683000" y="950214"/>
              <a:ext cx="501015" cy="488315"/>
            </a:xfrm>
            <a:custGeom>
              <a:avLst/>
              <a:gdLst/>
              <a:ahLst/>
              <a:cxnLst/>
              <a:rect l="l" t="t" r="r" b="b"/>
              <a:pathLst>
                <a:path w="501014" h="488315">
                  <a:moveTo>
                    <a:pt x="384428" y="0"/>
                  </a:moveTo>
                  <a:lnTo>
                    <a:pt x="64262" y="304164"/>
                  </a:lnTo>
                  <a:lnTo>
                    <a:pt x="6096" y="242950"/>
                  </a:lnTo>
                  <a:lnTo>
                    <a:pt x="0" y="481711"/>
                  </a:lnTo>
                  <a:lnTo>
                    <a:pt x="238760" y="487807"/>
                  </a:lnTo>
                  <a:lnTo>
                    <a:pt x="180594" y="426593"/>
                  </a:lnTo>
                  <a:lnTo>
                    <a:pt x="500634" y="122300"/>
                  </a:lnTo>
                  <a:lnTo>
                    <a:pt x="384428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683000" y="950214"/>
              <a:ext cx="501015" cy="488315"/>
            </a:xfrm>
            <a:custGeom>
              <a:avLst/>
              <a:gdLst/>
              <a:ahLst/>
              <a:cxnLst/>
              <a:rect l="l" t="t" r="r" b="b"/>
              <a:pathLst>
                <a:path w="501014" h="488315">
                  <a:moveTo>
                    <a:pt x="6096" y="242950"/>
                  </a:moveTo>
                  <a:lnTo>
                    <a:pt x="64262" y="304164"/>
                  </a:lnTo>
                  <a:lnTo>
                    <a:pt x="384428" y="0"/>
                  </a:lnTo>
                  <a:lnTo>
                    <a:pt x="500634" y="122300"/>
                  </a:lnTo>
                  <a:lnTo>
                    <a:pt x="180594" y="426593"/>
                  </a:lnTo>
                  <a:lnTo>
                    <a:pt x="238760" y="487807"/>
                  </a:lnTo>
                  <a:lnTo>
                    <a:pt x="0" y="481711"/>
                  </a:lnTo>
                  <a:lnTo>
                    <a:pt x="6096" y="242950"/>
                  </a:lnTo>
                  <a:close/>
                </a:path>
              </a:pathLst>
            </a:custGeom>
            <a:ln w="15875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990844" y="1002792"/>
              <a:ext cx="337185" cy="582295"/>
            </a:xfrm>
            <a:custGeom>
              <a:avLst/>
              <a:gdLst/>
              <a:ahLst/>
              <a:cxnLst/>
              <a:rect l="l" t="t" r="r" b="b"/>
              <a:pathLst>
                <a:path w="337185" h="582294">
                  <a:moveTo>
                    <a:pt x="252602" y="0"/>
                  </a:moveTo>
                  <a:lnTo>
                    <a:pt x="84200" y="0"/>
                  </a:lnTo>
                  <a:lnTo>
                    <a:pt x="84200" y="413766"/>
                  </a:lnTo>
                  <a:lnTo>
                    <a:pt x="0" y="413766"/>
                  </a:lnTo>
                  <a:lnTo>
                    <a:pt x="168401" y="582168"/>
                  </a:lnTo>
                  <a:lnTo>
                    <a:pt x="336803" y="413766"/>
                  </a:lnTo>
                  <a:lnTo>
                    <a:pt x="252602" y="413766"/>
                  </a:lnTo>
                  <a:lnTo>
                    <a:pt x="252602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990844" y="1002792"/>
              <a:ext cx="337185" cy="582295"/>
            </a:xfrm>
            <a:custGeom>
              <a:avLst/>
              <a:gdLst/>
              <a:ahLst/>
              <a:cxnLst/>
              <a:rect l="l" t="t" r="r" b="b"/>
              <a:pathLst>
                <a:path w="337185" h="582294">
                  <a:moveTo>
                    <a:pt x="0" y="413766"/>
                  </a:moveTo>
                  <a:lnTo>
                    <a:pt x="84200" y="413766"/>
                  </a:lnTo>
                  <a:lnTo>
                    <a:pt x="84200" y="0"/>
                  </a:lnTo>
                  <a:lnTo>
                    <a:pt x="252602" y="0"/>
                  </a:lnTo>
                  <a:lnTo>
                    <a:pt x="252602" y="413766"/>
                  </a:lnTo>
                  <a:lnTo>
                    <a:pt x="336803" y="413766"/>
                  </a:lnTo>
                  <a:lnTo>
                    <a:pt x="168401" y="582168"/>
                  </a:lnTo>
                  <a:lnTo>
                    <a:pt x="0" y="413766"/>
                  </a:lnTo>
                  <a:close/>
                </a:path>
              </a:pathLst>
            </a:custGeom>
            <a:ln w="1524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267572" y="879094"/>
              <a:ext cx="516890" cy="451484"/>
            </a:xfrm>
            <a:custGeom>
              <a:avLst/>
              <a:gdLst/>
              <a:ahLst/>
              <a:cxnLst/>
              <a:rect l="l" t="t" r="r" b="b"/>
              <a:pathLst>
                <a:path w="516890" h="451484">
                  <a:moveTo>
                    <a:pt x="101473" y="0"/>
                  </a:moveTo>
                  <a:lnTo>
                    <a:pt x="0" y="135000"/>
                  </a:lnTo>
                  <a:lnTo>
                    <a:pt x="331216" y="383793"/>
                  </a:lnTo>
                  <a:lnTo>
                    <a:pt x="280543" y="451230"/>
                  </a:lnTo>
                  <a:lnTo>
                    <a:pt x="516890" y="417702"/>
                  </a:lnTo>
                  <a:lnTo>
                    <a:pt x="483361" y="181228"/>
                  </a:lnTo>
                  <a:lnTo>
                    <a:pt x="432561" y="248792"/>
                  </a:lnTo>
                  <a:lnTo>
                    <a:pt x="101473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267572" y="879094"/>
              <a:ext cx="516890" cy="451484"/>
            </a:xfrm>
            <a:custGeom>
              <a:avLst/>
              <a:gdLst/>
              <a:ahLst/>
              <a:cxnLst/>
              <a:rect l="l" t="t" r="r" b="b"/>
              <a:pathLst>
                <a:path w="516890" h="451484">
                  <a:moveTo>
                    <a:pt x="280543" y="451230"/>
                  </a:moveTo>
                  <a:lnTo>
                    <a:pt x="331216" y="383793"/>
                  </a:lnTo>
                  <a:lnTo>
                    <a:pt x="0" y="135000"/>
                  </a:lnTo>
                  <a:lnTo>
                    <a:pt x="101473" y="0"/>
                  </a:lnTo>
                  <a:lnTo>
                    <a:pt x="432561" y="248792"/>
                  </a:lnTo>
                  <a:lnTo>
                    <a:pt x="483361" y="181228"/>
                  </a:lnTo>
                  <a:lnTo>
                    <a:pt x="516890" y="417702"/>
                  </a:lnTo>
                  <a:lnTo>
                    <a:pt x="280543" y="451230"/>
                  </a:lnTo>
                  <a:close/>
                </a:path>
              </a:pathLst>
            </a:custGeom>
            <a:ln w="15875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266924" y="2368507"/>
            <a:ext cx="3022795" cy="369386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985" indent="-121920">
              <a:lnSpc>
                <a:spcPct val="100000"/>
              </a:lnSpc>
              <a:spcBef>
                <a:spcPts val="95"/>
              </a:spcBef>
              <a:buChar char="•"/>
              <a:tabLst>
                <a:tab pos="134620" algn="l"/>
              </a:tabLst>
            </a:pPr>
            <a:r>
              <a:rPr sz="1600" spc="-10" dirty="0">
                <a:latin typeface="Times New Roman"/>
                <a:cs typeface="Times New Roman"/>
              </a:rPr>
              <a:t>формировать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представления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Times New Roman"/>
                <a:cs typeface="Times New Roman"/>
              </a:rPr>
              <a:t>детей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 свойствах</a:t>
            </a:r>
            <a:r>
              <a:rPr sz="1600" spc="-5" dirty="0">
                <a:latin typeface="Times New Roman"/>
                <a:cs typeface="Times New Roman"/>
              </a:rPr>
              <a:t> манной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круппы;</a:t>
            </a:r>
            <a:endParaRPr sz="1600">
              <a:latin typeface="Times New Roman"/>
              <a:cs typeface="Times New Roman"/>
            </a:endParaRPr>
          </a:p>
          <a:p>
            <a:pPr marL="133985" indent="-121920">
              <a:lnSpc>
                <a:spcPct val="100000"/>
              </a:lnSpc>
              <a:buChar char="•"/>
              <a:tabLst>
                <a:tab pos="134620" algn="l"/>
              </a:tabLst>
            </a:pPr>
            <a:r>
              <a:rPr sz="1600" spc="-10" dirty="0">
                <a:latin typeface="Times New Roman"/>
                <a:cs typeface="Times New Roman"/>
              </a:rPr>
              <a:t>формировать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навыки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Times New Roman"/>
                <a:cs typeface="Times New Roman"/>
              </a:rPr>
              <a:t>экспериментирования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с </a:t>
            </a:r>
            <a:r>
              <a:rPr sz="1600" spc="-10" dirty="0">
                <a:latin typeface="Times New Roman"/>
                <a:cs typeface="Times New Roman"/>
              </a:rPr>
              <a:t>манной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Times New Roman"/>
                <a:cs typeface="Times New Roman"/>
              </a:rPr>
              <a:t>крупой;</a:t>
            </a:r>
            <a:endParaRPr sz="1600">
              <a:latin typeface="Times New Roman"/>
              <a:cs typeface="Times New Roman"/>
            </a:endParaRPr>
          </a:p>
          <a:p>
            <a:pPr marL="12700" marR="421005">
              <a:lnSpc>
                <a:spcPct val="100000"/>
              </a:lnSpc>
              <a:buChar char="•"/>
              <a:tabLst>
                <a:tab pos="134620" algn="l"/>
              </a:tabLst>
            </a:pPr>
            <a:r>
              <a:rPr sz="1600" spc="-10" dirty="0">
                <a:latin typeface="Times New Roman"/>
                <a:cs typeface="Times New Roman"/>
              </a:rPr>
              <a:t>обогащать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тактильный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опыт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детей;</a:t>
            </a:r>
            <a:endParaRPr sz="1600">
              <a:latin typeface="Times New Roman"/>
              <a:cs typeface="Times New Roman"/>
            </a:endParaRPr>
          </a:p>
          <a:p>
            <a:pPr marL="12700" marR="185420">
              <a:lnSpc>
                <a:spcPct val="100000"/>
              </a:lnSpc>
              <a:buChar char="•"/>
              <a:tabLst>
                <a:tab pos="134620" algn="l"/>
              </a:tabLst>
            </a:pPr>
            <a:r>
              <a:rPr sz="1600" spc="-5" dirty="0">
                <a:latin typeface="Times New Roman"/>
                <a:cs typeface="Times New Roman"/>
              </a:rPr>
              <a:t>учить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детей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последовательно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и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точно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передавать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увиденное,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Times New Roman"/>
                <a:cs typeface="Times New Roman"/>
              </a:rPr>
              <a:t>с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учётом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развития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сюжета;</a:t>
            </a:r>
            <a:endParaRPr sz="1600">
              <a:latin typeface="Times New Roman"/>
              <a:cs typeface="Times New Roman"/>
            </a:endParaRPr>
          </a:p>
          <a:p>
            <a:pPr marL="12700" marR="419734" algn="just">
              <a:lnSpc>
                <a:spcPct val="100000"/>
              </a:lnSpc>
              <a:buChar char="•"/>
              <a:tabLst>
                <a:tab pos="134620" algn="l"/>
              </a:tabLst>
            </a:pPr>
            <a:r>
              <a:rPr sz="1600" spc="-15" dirty="0">
                <a:latin typeface="Times New Roman"/>
                <a:cs typeface="Times New Roman"/>
              </a:rPr>
              <a:t>обучить </a:t>
            </a:r>
            <a:r>
              <a:rPr sz="1600" spc="-10" dirty="0">
                <a:latin typeface="Times New Roman"/>
                <a:cs typeface="Times New Roman"/>
              </a:rPr>
              <a:t>умению </a:t>
            </a:r>
            <a:r>
              <a:rPr sz="1600" spc="-20" dirty="0">
                <a:latin typeface="Times New Roman"/>
                <a:cs typeface="Times New Roman"/>
              </a:rPr>
              <a:t>отвечать </a:t>
            </a:r>
            <a:r>
              <a:rPr sz="1600" spc="-10" dirty="0">
                <a:latin typeface="Times New Roman"/>
                <a:cs typeface="Times New Roman"/>
              </a:rPr>
              <a:t>на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вопросы </a:t>
            </a:r>
            <a:r>
              <a:rPr sz="1600" spc="-15" dirty="0">
                <a:latin typeface="Times New Roman"/>
                <a:cs typeface="Times New Roman"/>
              </a:rPr>
              <a:t>проблемно-поиского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характера;</a:t>
            </a:r>
            <a:endParaRPr sz="1600">
              <a:latin typeface="Times New Roman"/>
              <a:cs typeface="Times New Roman"/>
            </a:endParaRPr>
          </a:p>
          <a:p>
            <a:pPr marL="133985" indent="-121920" algn="just">
              <a:lnSpc>
                <a:spcPct val="100000"/>
              </a:lnSpc>
              <a:buChar char="•"/>
              <a:tabLst>
                <a:tab pos="134620" algn="l"/>
              </a:tabLst>
            </a:pPr>
            <a:r>
              <a:rPr sz="1600" spc="-5" dirty="0">
                <a:latin typeface="Times New Roman"/>
                <a:cs typeface="Times New Roman"/>
              </a:rPr>
              <a:t>закрепить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представления</a:t>
            </a:r>
            <a:endParaRPr sz="16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600" spc="-5" dirty="0">
                <a:latin typeface="Times New Roman"/>
                <a:cs typeface="Times New Roman"/>
              </a:rPr>
              <a:t>об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окружающем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мире.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955936" y="2609967"/>
            <a:ext cx="3316264" cy="24712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985" indent="-121920">
              <a:lnSpc>
                <a:spcPct val="100000"/>
              </a:lnSpc>
              <a:spcBef>
                <a:spcPts val="95"/>
              </a:spcBef>
              <a:buChar char="•"/>
              <a:tabLst>
                <a:tab pos="134620" algn="l"/>
              </a:tabLst>
            </a:pPr>
            <a:r>
              <a:rPr sz="1600" spc="-15" dirty="0">
                <a:latin typeface="Times New Roman"/>
                <a:cs typeface="Times New Roman"/>
              </a:rPr>
              <a:t>развивать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кинестетическую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Times New Roman"/>
                <a:cs typeface="Times New Roman"/>
              </a:rPr>
              <a:t>чувствительность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и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мелкую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моторику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Times New Roman"/>
                <a:cs typeface="Times New Roman"/>
              </a:rPr>
              <a:t>рук;</a:t>
            </a:r>
            <a:endParaRPr sz="1600">
              <a:latin typeface="Times New Roman"/>
              <a:cs typeface="Times New Roman"/>
            </a:endParaRPr>
          </a:p>
          <a:p>
            <a:pPr marL="133985" indent="-121920">
              <a:lnSpc>
                <a:spcPct val="100000"/>
              </a:lnSpc>
              <a:spcBef>
                <a:spcPts val="5"/>
              </a:spcBef>
              <a:buChar char="•"/>
              <a:tabLst>
                <a:tab pos="134620" algn="l"/>
              </a:tabLst>
            </a:pPr>
            <a:r>
              <a:rPr sz="1600" spc="-15" dirty="0">
                <a:latin typeface="Times New Roman"/>
                <a:cs typeface="Times New Roman"/>
              </a:rPr>
              <a:t>развивать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речевую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активность,</a:t>
            </a:r>
            <a:endParaRPr sz="1600">
              <a:latin typeface="Times New Roman"/>
              <a:cs typeface="Times New Roman"/>
            </a:endParaRPr>
          </a:p>
          <a:p>
            <a:pPr marL="12700" marR="49530">
              <a:lnSpc>
                <a:spcPct val="100000"/>
              </a:lnSpc>
            </a:pPr>
            <a:r>
              <a:rPr sz="1600" spc="-20" dirty="0">
                <a:latin typeface="Times New Roman"/>
                <a:cs typeface="Times New Roman"/>
              </a:rPr>
              <a:t>коммуникативные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навыки,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внимание,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память;</a:t>
            </a:r>
            <a:endParaRPr sz="1600">
              <a:latin typeface="Times New Roman"/>
              <a:cs typeface="Times New Roman"/>
            </a:endParaRPr>
          </a:p>
          <a:p>
            <a:pPr marL="134620" indent="-121920">
              <a:lnSpc>
                <a:spcPct val="100000"/>
              </a:lnSpc>
              <a:buChar char="•"/>
              <a:tabLst>
                <a:tab pos="134620" algn="l"/>
              </a:tabLst>
            </a:pPr>
            <a:r>
              <a:rPr sz="1600" spc="-5" dirty="0">
                <a:latin typeface="Times New Roman"/>
                <a:cs typeface="Times New Roman"/>
              </a:rPr>
              <a:t>снять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мышечную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напряжённость;</a:t>
            </a:r>
            <a:endParaRPr sz="1600">
              <a:latin typeface="Times New Roman"/>
              <a:cs typeface="Times New Roman"/>
            </a:endParaRPr>
          </a:p>
          <a:p>
            <a:pPr marL="12700" marR="379095">
              <a:lnSpc>
                <a:spcPct val="100000"/>
              </a:lnSpc>
              <a:buChar char="•"/>
              <a:tabLst>
                <a:tab pos="134620" algn="l"/>
              </a:tabLst>
            </a:pPr>
            <a:r>
              <a:rPr sz="1600" spc="-15" dirty="0">
                <a:latin typeface="Times New Roman"/>
                <a:cs typeface="Times New Roman"/>
              </a:rPr>
              <a:t>совершенствует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зрительно-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пространственную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ориентировку,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речевые</a:t>
            </a:r>
            <a:r>
              <a:rPr sz="1600" spc="-5" dirty="0">
                <a:latin typeface="Times New Roman"/>
                <a:cs typeface="Times New Roman"/>
              </a:rPr>
              <a:t> возможности.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266065" y="2668754"/>
            <a:ext cx="3185692" cy="29603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985" indent="-121920">
              <a:lnSpc>
                <a:spcPct val="100000"/>
              </a:lnSpc>
              <a:spcBef>
                <a:spcPts val="95"/>
              </a:spcBef>
              <a:buChar char="•"/>
              <a:tabLst>
                <a:tab pos="134620" algn="l"/>
              </a:tabLst>
            </a:pPr>
            <a:r>
              <a:rPr sz="1600" spc="-10" dirty="0">
                <a:latin typeface="Times New Roman"/>
                <a:cs typeface="Times New Roman"/>
              </a:rPr>
              <a:t>воспитывать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способность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latin typeface="Times New Roman"/>
                <a:cs typeface="Times New Roman"/>
              </a:rPr>
              <a:t>сопереживать,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сочувствовать;</a:t>
            </a:r>
            <a:endParaRPr sz="1600">
              <a:latin typeface="Times New Roman"/>
              <a:cs typeface="Times New Roman"/>
            </a:endParaRPr>
          </a:p>
          <a:p>
            <a:pPr marL="133985" indent="-121920">
              <a:lnSpc>
                <a:spcPct val="100000"/>
              </a:lnSpc>
              <a:buChar char="•"/>
              <a:tabLst>
                <a:tab pos="134620" algn="l"/>
              </a:tabLst>
            </a:pPr>
            <a:r>
              <a:rPr sz="1600" spc="-10" dirty="0">
                <a:latin typeface="Times New Roman"/>
                <a:cs typeface="Times New Roman"/>
              </a:rPr>
              <a:t>воспитывать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аккуратность;</a:t>
            </a:r>
            <a:endParaRPr sz="1600">
              <a:latin typeface="Times New Roman"/>
              <a:cs typeface="Times New Roman"/>
            </a:endParaRPr>
          </a:p>
          <a:p>
            <a:pPr marL="133985" indent="-121920">
              <a:lnSpc>
                <a:spcPct val="100000"/>
              </a:lnSpc>
              <a:buChar char="•"/>
              <a:tabLst>
                <a:tab pos="134620" algn="l"/>
              </a:tabLst>
            </a:pPr>
            <a:r>
              <a:rPr sz="1600" spc="-15" dirty="0">
                <a:latin typeface="Times New Roman"/>
                <a:cs typeface="Times New Roman"/>
              </a:rPr>
              <a:t>вызвать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положительные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эмоции,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Times New Roman"/>
                <a:cs typeface="Times New Roman"/>
              </a:rPr>
              <a:t>связанные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с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новыми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впечатлениями.</a:t>
            </a:r>
            <a:endParaRPr sz="1600">
              <a:latin typeface="Times New Roman"/>
              <a:cs typeface="Times New Roman"/>
            </a:endParaRPr>
          </a:p>
          <a:p>
            <a:pPr marL="12700" marR="291465">
              <a:lnSpc>
                <a:spcPct val="100000"/>
              </a:lnSpc>
              <a:buChar char="•"/>
              <a:tabLst>
                <a:tab pos="134620" algn="l"/>
              </a:tabLst>
            </a:pPr>
            <a:r>
              <a:rPr sz="1600" spc="-5" dirty="0">
                <a:latin typeface="Times New Roman"/>
                <a:cs typeface="Times New Roman"/>
              </a:rPr>
              <a:t>стабилизирует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эмоциональные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состояния,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поглощая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негативную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энергию;</a:t>
            </a:r>
            <a:endParaRPr sz="1600">
              <a:latin typeface="Times New Roman"/>
              <a:cs typeface="Times New Roman"/>
            </a:endParaRPr>
          </a:p>
          <a:p>
            <a:pPr marL="62865" marR="175260" indent="-50800">
              <a:lnSpc>
                <a:spcPct val="100000"/>
              </a:lnSpc>
              <a:buChar char="•"/>
              <a:tabLst>
                <a:tab pos="134620" algn="l"/>
              </a:tabLst>
            </a:pPr>
            <a:r>
              <a:rPr sz="1600" spc="-10" dirty="0">
                <a:latin typeface="Times New Roman"/>
                <a:cs typeface="Times New Roman"/>
              </a:rPr>
              <a:t>анализировать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коммуникативные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трудности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(способность</a:t>
            </a:r>
            <a:r>
              <a:rPr sz="1600" spc="4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ребенка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к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общению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и </a:t>
            </a:r>
            <a:r>
              <a:rPr sz="1600" spc="-10" dirty="0">
                <a:latin typeface="Times New Roman"/>
                <a:cs typeface="Times New Roman"/>
              </a:rPr>
              <a:t>умение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выражать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Times New Roman"/>
                <a:cs typeface="Times New Roman"/>
              </a:rPr>
              <a:t>словесно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свои</a:t>
            </a:r>
            <a:r>
              <a:rPr sz="1600" spc="-10" dirty="0">
                <a:latin typeface="Times New Roman"/>
                <a:cs typeface="Times New Roman"/>
              </a:rPr>
              <a:t> мысли).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2"/>
          <p:cNvSpPr txBox="1">
            <a:spLocks noGrp="1"/>
          </p:cNvSpPr>
          <p:nvPr>
            <p:ph type="title"/>
          </p:nvPr>
        </p:nvSpPr>
        <p:spPr>
          <a:xfrm>
            <a:off x="380306" y="277884"/>
            <a:ext cx="11333103" cy="4449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800" b="1" i="1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sz="2800" b="1" i="1" spc="5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i="1" spc="-2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работы</a:t>
            </a:r>
            <a:r>
              <a:rPr sz="2800" b="1" i="1" spc="2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i="1" spc="-5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sz="2800" b="1" i="1" spc="5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i="1" spc="-15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«Манкотерапии»</a:t>
            </a:r>
            <a:r>
              <a:rPr sz="2800" b="1" i="1" spc="5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i="1" spc="-25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можно</a:t>
            </a:r>
            <a:r>
              <a:rPr sz="2800" b="1" i="1" spc="15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i="1" spc="-2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использовать:</a:t>
            </a:r>
          </a:p>
        </p:txBody>
      </p:sp>
      <p:grpSp>
        <p:nvGrpSpPr>
          <p:cNvPr id="2" name="object 17"/>
          <p:cNvGrpSpPr/>
          <p:nvPr/>
        </p:nvGrpSpPr>
        <p:grpSpPr>
          <a:xfrm>
            <a:off x="2783899" y="812446"/>
            <a:ext cx="515948" cy="505591"/>
            <a:chOff x="2788983" y="810196"/>
            <a:chExt cx="516890" cy="504190"/>
          </a:xfrm>
        </p:grpSpPr>
        <p:sp>
          <p:nvSpPr>
            <p:cNvPr id="7" name="object 18"/>
            <p:cNvSpPr/>
            <p:nvPr/>
          </p:nvSpPr>
          <p:spPr>
            <a:xfrm>
              <a:off x="2796920" y="818133"/>
              <a:ext cx="501015" cy="488315"/>
            </a:xfrm>
            <a:custGeom>
              <a:avLst/>
              <a:gdLst/>
              <a:ahLst/>
              <a:cxnLst/>
              <a:rect l="l" t="t" r="r" b="b"/>
              <a:pathLst>
                <a:path w="501014" h="488315">
                  <a:moveTo>
                    <a:pt x="384302" y="0"/>
                  </a:moveTo>
                  <a:lnTo>
                    <a:pt x="64135" y="304291"/>
                  </a:lnTo>
                  <a:lnTo>
                    <a:pt x="5968" y="243077"/>
                  </a:lnTo>
                  <a:lnTo>
                    <a:pt x="0" y="481838"/>
                  </a:lnTo>
                  <a:lnTo>
                    <a:pt x="238633" y="487933"/>
                  </a:lnTo>
                  <a:lnTo>
                    <a:pt x="180467" y="426719"/>
                  </a:lnTo>
                  <a:lnTo>
                    <a:pt x="500633" y="122427"/>
                  </a:lnTo>
                  <a:lnTo>
                    <a:pt x="384302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19"/>
            <p:cNvSpPr/>
            <p:nvPr/>
          </p:nvSpPr>
          <p:spPr>
            <a:xfrm>
              <a:off x="2796920" y="818133"/>
              <a:ext cx="501015" cy="488315"/>
            </a:xfrm>
            <a:custGeom>
              <a:avLst/>
              <a:gdLst/>
              <a:ahLst/>
              <a:cxnLst/>
              <a:rect l="l" t="t" r="r" b="b"/>
              <a:pathLst>
                <a:path w="501014" h="488315">
                  <a:moveTo>
                    <a:pt x="5968" y="243077"/>
                  </a:moveTo>
                  <a:lnTo>
                    <a:pt x="64135" y="304291"/>
                  </a:lnTo>
                  <a:lnTo>
                    <a:pt x="384302" y="0"/>
                  </a:lnTo>
                  <a:lnTo>
                    <a:pt x="500633" y="122427"/>
                  </a:lnTo>
                  <a:lnTo>
                    <a:pt x="180467" y="426719"/>
                  </a:lnTo>
                  <a:lnTo>
                    <a:pt x="238633" y="487933"/>
                  </a:lnTo>
                  <a:lnTo>
                    <a:pt x="0" y="481838"/>
                  </a:lnTo>
                  <a:lnTo>
                    <a:pt x="5968" y="243077"/>
                  </a:lnTo>
                  <a:close/>
                </a:path>
              </a:pathLst>
            </a:custGeom>
            <a:ln w="15875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" name="object 14"/>
          <p:cNvGrpSpPr/>
          <p:nvPr/>
        </p:nvGrpSpPr>
        <p:grpSpPr>
          <a:xfrm>
            <a:off x="5730443" y="831358"/>
            <a:ext cx="351783" cy="601105"/>
            <a:chOff x="5740908" y="829055"/>
            <a:chExt cx="352425" cy="599440"/>
          </a:xfrm>
        </p:grpSpPr>
        <p:sp>
          <p:nvSpPr>
            <p:cNvPr id="10" name="object 15"/>
            <p:cNvSpPr/>
            <p:nvPr/>
          </p:nvSpPr>
          <p:spPr>
            <a:xfrm>
              <a:off x="5748528" y="836675"/>
              <a:ext cx="337185" cy="584200"/>
            </a:xfrm>
            <a:custGeom>
              <a:avLst/>
              <a:gdLst/>
              <a:ahLst/>
              <a:cxnLst/>
              <a:rect l="l" t="t" r="r" b="b"/>
              <a:pathLst>
                <a:path w="337185" h="584200">
                  <a:moveTo>
                    <a:pt x="252602" y="0"/>
                  </a:moveTo>
                  <a:lnTo>
                    <a:pt x="84200" y="0"/>
                  </a:lnTo>
                  <a:lnTo>
                    <a:pt x="84200" y="415289"/>
                  </a:lnTo>
                  <a:lnTo>
                    <a:pt x="0" y="415289"/>
                  </a:lnTo>
                  <a:lnTo>
                    <a:pt x="168401" y="583691"/>
                  </a:lnTo>
                  <a:lnTo>
                    <a:pt x="336804" y="415289"/>
                  </a:lnTo>
                  <a:lnTo>
                    <a:pt x="252602" y="415289"/>
                  </a:lnTo>
                  <a:lnTo>
                    <a:pt x="252602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6"/>
            <p:cNvSpPr/>
            <p:nvPr/>
          </p:nvSpPr>
          <p:spPr>
            <a:xfrm>
              <a:off x="5748528" y="836675"/>
              <a:ext cx="337185" cy="584200"/>
            </a:xfrm>
            <a:custGeom>
              <a:avLst/>
              <a:gdLst/>
              <a:ahLst/>
              <a:cxnLst/>
              <a:rect l="l" t="t" r="r" b="b"/>
              <a:pathLst>
                <a:path w="337185" h="584200">
                  <a:moveTo>
                    <a:pt x="0" y="415289"/>
                  </a:moveTo>
                  <a:lnTo>
                    <a:pt x="84200" y="415289"/>
                  </a:lnTo>
                  <a:lnTo>
                    <a:pt x="84200" y="0"/>
                  </a:lnTo>
                  <a:lnTo>
                    <a:pt x="252602" y="0"/>
                  </a:lnTo>
                  <a:lnTo>
                    <a:pt x="252602" y="415289"/>
                  </a:lnTo>
                  <a:lnTo>
                    <a:pt x="336804" y="415289"/>
                  </a:lnTo>
                  <a:lnTo>
                    <a:pt x="168401" y="583691"/>
                  </a:lnTo>
                  <a:lnTo>
                    <a:pt x="0" y="415289"/>
                  </a:lnTo>
                  <a:close/>
                </a:path>
              </a:pathLst>
            </a:custGeom>
            <a:ln w="1524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" name="object 20"/>
          <p:cNvGrpSpPr/>
          <p:nvPr/>
        </p:nvGrpSpPr>
        <p:grpSpPr>
          <a:xfrm>
            <a:off x="8244579" y="873576"/>
            <a:ext cx="531794" cy="468657"/>
            <a:chOff x="8259635" y="871156"/>
            <a:chExt cx="532765" cy="467359"/>
          </a:xfrm>
        </p:grpSpPr>
        <p:sp>
          <p:nvSpPr>
            <p:cNvPr id="13" name="object 21"/>
            <p:cNvSpPr/>
            <p:nvPr/>
          </p:nvSpPr>
          <p:spPr>
            <a:xfrm>
              <a:off x="8267572" y="879094"/>
              <a:ext cx="516890" cy="451484"/>
            </a:xfrm>
            <a:custGeom>
              <a:avLst/>
              <a:gdLst/>
              <a:ahLst/>
              <a:cxnLst/>
              <a:rect l="l" t="t" r="r" b="b"/>
              <a:pathLst>
                <a:path w="516890" h="451484">
                  <a:moveTo>
                    <a:pt x="101473" y="0"/>
                  </a:moveTo>
                  <a:lnTo>
                    <a:pt x="0" y="135000"/>
                  </a:lnTo>
                  <a:lnTo>
                    <a:pt x="331216" y="383793"/>
                  </a:lnTo>
                  <a:lnTo>
                    <a:pt x="280543" y="451230"/>
                  </a:lnTo>
                  <a:lnTo>
                    <a:pt x="516890" y="417702"/>
                  </a:lnTo>
                  <a:lnTo>
                    <a:pt x="483361" y="181228"/>
                  </a:lnTo>
                  <a:lnTo>
                    <a:pt x="432561" y="248792"/>
                  </a:lnTo>
                  <a:lnTo>
                    <a:pt x="101473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22"/>
            <p:cNvSpPr/>
            <p:nvPr/>
          </p:nvSpPr>
          <p:spPr>
            <a:xfrm>
              <a:off x="8267572" y="879094"/>
              <a:ext cx="516890" cy="451484"/>
            </a:xfrm>
            <a:custGeom>
              <a:avLst/>
              <a:gdLst/>
              <a:ahLst/>
              <a:cxnLst/>
              <a:rect l="l" t="t" r="r" b="b"/>
              <a:pathLst>
                <a:path w="516890" h="451484">
                  <a:moveTo>
                    <a:pt x="280543" y="451230"/>
                  </a:moveTo>
                  <a:lnTo>
                    <a:pt x="331216" y="383793"/>
                  </a:lnTo>
                  <a:lnTo>
                    <a:pt x="0" y="135000"/>
                  </a:lnTo>
                  <a:lnTo>
                    <a:pt x="101473" y="0"/>
                  </a:lnTo>
                  <a:lnTo>
                    <a:pt x="432561" y="248792"/>
                  </a:lnTo>
                  <a:lnTo>
                    <a:pt x="483361" y="181228"/>
                  </a:lnTo>
                  <a:lnTo>
                    <a:pt x="516890" y="417702"/>
                  </a:lnTo>
                  <a:lnTo>
                    <a:pt x="280543" y="451230"/>
                  </a:lnTo>
                  <a:close/>
                </a:path>
              </a:pathLst>
            </a:custGeom>
            <a:ln w="15875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2"/>
          <p:cNvGrpSpPr/>
          <p:nvPr/>
        </p:nvGrpSpPr>
        <p:grpSpPr>
          <a:xfrm>
            <a:off x="0" y="1529762"/>
            <a:ext cx="3792913" cy="4823486"/>
            <a:chOff x="0" y="1525524"/>
            <a:chExt cx="3799840" cy="4810125"/>
          </a:xfrm>
        </p:grpSpPr>
        <p:pic>
          <p:nvPicPr>
            <p:cNvPr id="16" name="object 3"/>
            <p:cNvPicPr/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102081" y="1525524"/>
              <a:ext cx="3602027" cy="3603735"/>
            </a:xfrm>
            <a:prstGeom prst="rect">
              <a:avLst/>
            </a:prstGeom>
          </p:spPr>
        </p:pic>
        <p:pic>
          <p:nvPicPr>
            <p:cNvPr id="17" name="object 4"/>
            <p:cNvPicPr/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0" y="4317491"/>
              <a:ext cx="1819655" cy="1827276"/>
            </a:xfrm>
            <a:prstGeom prst="rect">
              <a:avLst/>
            </a:prstGeom>
          </p:spPr>
        </p:pic>
        <p:pic>
          <p:nvPicPr>
            <p:cNvPr id="18" name="object 5"/>
            <p:cNvPicPr/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1961388" y="4261103"/>
              <a:ext cx="1837943" cy="2074164"/>
            </a:xfrm>
            <a:prstGeom prst="rect">
              <a:avLst/>
            </a:prstGeom>
          </p:spPr>
        </p:pic>
      </p:grpSp>
      <p:pic>
        <p:nvPicPr>
          <p:cNvPr id="19" name="object 8"/>
          <p:cNvPicPr/>
          <p:nvPr/>
        </p:nvPicPr>
        <p:blipFill>
          <a:blip r:embed="rId5" cstate="email"/>
          <a:stretch>
            <a:fillRect/>
          </a:stretch>
        </p:blipFill>
        <p:spPr>
          <a:xfrm>
            <a:off x="3997771" y="1500724"/>
            <a:ext cx="3776432" cy="3806065"/>
          </a:xfrm>
          <a:prstGeom prst="rect">
            <a:avLst/>
          </a:prstGeom>
        </p:spPr>
      </p:pic>
      <p:pic>
        <p:nvPicPr>
          <p:cNvPr id="20" name="object 13"/>
          <p:cNvPicPr/>
          <p:nvPr/>
        </p:nvPicPr>
        <p:blipFill>
          <a:blip r:embed="rId6" cstate="email"/>
          <a:stretch>
            <a:fillRect/>
          </a:stretch>
        </p:blipFill>
        <p:spPr>
          <a:xfrm>
            <a:off x="3914104" y="4187358"/>
            <a:ext cx="1966939" cy="2070756"/>
          </a:xfrm>
          <a:prstGeom prst="rect">
            <a:avLst/>
          </a:prstGeom>
        </p:spPr>
      </p:pic>
      <p:pic>
        <p:nvPicPr>
          <p:cNvPr id="21" name="object 6"/>
          <p:cNvPicPr/>
          <p:nvPr/>
        </p:nvPicPr>
        <p:blipFill>
          <a:blip r:embed="rId7" cstate="email"/>
          <a:stretch>
            <a:fillRect/>
          </a:stretch>
        </p:blipFill>
        <p:spPr>
          <a:xfrm>
            <a:off x="6209627" y="4688620"/>
            <a:ext cx="1261092" cy="1465576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8082251" y="1548100"/>
            <a:ext cx="4087650" cy="4710142"/>
            <a:chOff x="8097011" y="1543811"/>
            <a:chExt cx="4095115" cy="4697095"/>
          </a:xfrm>
        </p:grpSpPr>
        <p:pic>
          <p:nvPicPr>
            <p:cNvPr id="23" name="object 10"/>
            <p:cNvPicPr/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9939527" y="4768595"/>
              <a:ext cx="2252472" cy="1472155"/>
            </a:xfrm>
            <a:prstGeom prst="rect">
              <a:avLst/>
            </a:prstGeom>
          </p:spPr>
        </p:pic>
        <p:pic>
          <p:nvPicPr>
            <p:cNvPr id="24" name="object 11"/>
            <p:cNvPicPr/>
            <p:nvPr/>
          </p:nvPicPr>
          <p:blipFill>
            <a:blip r:embed="rId9" cstate="email"/>
            <a:stretch>
              <a:fillRect/>
            </a:stretch>
          </p:blipFill>
          <p:spPr>
            <a:xfrm>
              <a:off x="8097011" y="1543811"/>
              <a:ext cx="3719322" cy="3627882"/>
            </a:xfrm>
            <a:prstGeom prst="rect">
              <a:avLst/>
            </a:prstGeom>
          </p:spPr>
        </p:pic>
      </p:grpSp>
      <p:pic>
        <p:nvPicPr>
          <p:cNvPr id="25" name="object 7"/>
          <p:cNvPicPr/>
          <p:nvPr/>
        </p:nvPicPr>
        <p:blipFill>
          <a:blip r:embed="rId10" cstate="email"/>
          <a:stretch>
            <a:fillRect/>
          </a:stretch>
        </p:blipFill>
        <p:spPr>
          <a:xfrm>
            <a:off x="7886014" y="4687444"/>
            <a:ext cx="1830018" cy="12684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476929" y="606785"/>
            <a:ext cx="7712414" cy="82206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34235" marR="5080" indent="-2122170">
              <a:lnSpc>
                <a:spcPct val="100000"/>
              </a:lnSpc>
              <a:spcBef>
                <a:spcPts val="105"/>
              </a:spcBef>
            </a:pPr>
            <a:r>
              <a:rPr sz="2600" b="1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Пять </a:t>
            </a:r>
            <a:r>
              <a:rPr sz="2600" b="1" spc="-25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шагов </a:t>
            </a:r>
            <a:r>
              <a:rPr sz="2600" b="1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в организации </a:t>
            </a:r>
            <a:r>
              <a:rPr sz="2600" b="1" spc="-2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игрового </a:t>
            </a:r>
            <a:r>
              <a:rPr sz="2600" b="1" spc="5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процесса </a:t>
            </a:r>
            <a:r>
              <a:rPr sz="2600" b="1" spc="-64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b="1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sz="2600" b="1" spc="-5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b="1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манной</a:t>
            </a:r>
            <a:r>
              <a:rPr sz="2600" b="1" spc="-35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b="1" spc="-5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крупой:</a:t>
            </a:r>
            <a:endParaRPr sz="2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object 5"/>
          <p:cNvGrpSpPr/>
          <p:nvPr/>
        </p:nvGrpSpPr>
        <p:grpSpPr>
          <a:xfrm>
            <a:off x="194653" y="2706437"/>
            <a:ext cx="1777293" cy="1465830"/>
            <a:chOff x="195008" y="2698940"/>
            <a:chExt cx="1780539" cy="1461770"/>
          </a:xfrm>
        </p:grpSpPr>
        <p:sp>
          <p:nvSpPr>
            <p:cNvPr id="6" name="object 6"/>
            <p:cNvSpPr/>
            <p:nvPr/>
          </p:nvSpPr>
          <p:spPr>
            <a:xfrm>
              <a:off x="208025" y="2711957"/>
              <a:ext cx="1754505" cy="1435735"/>
            </a:xfrm>
            <a:custGeom>
              <a:avLst/>
              <a:gdLst/>
              <a:ahLst/>
              <a:cxnLst/>
              <a:rect l="l" t="t" r="r" b="b"/>
              <a:pathLst>
                <a:path w="1754505" h="1435735">
                  <a:moveTo>
                    <a:pt x="1610614" y="0"/>
                  </a:moveTo>
                  <a:lnTo>
                    <a:pt x="143560" y="0"/>
                  </a:lnTo>
                  <a:lnTo>
                    <a:pt x="98184" y="7317"/>
                  </a:lnTo>
                  <a:lnTo>
                    <a:pt x="58775" y="27692"/>
                  </a:lnTo>
                  <a:lnTo>
                    <a:pt x="27699" y="58759"/>
                  </a:lnTo>
                  <a:lnTo>
                    <a:pt x="7318" y="98153"/>
                  </a:lnTo>
                  <a:lnTo>
                    <a:pt x="0" y="143509"/>
                  </a:lnTo>
                  <a:lnTo>
                    <a:pt x="0" y="1292097"/>
                  </a:lnTo>
                  <a:lnTo>
                    <a:pt x="7318" y="1337454"/>
                  </a:lnTo>
                  <a:lnTo>
                    <a:pt x="27699" y="1376848"/>
                  </a:lnTo>
                  <a:lnTo>
                    <a:pt x="58775" y="1407915"/>
                  </a:lnTo>
                  <a:lnTo>
                    <a:pt x="98184" y="1428290"/>
                  </a:lnTo>
                  <a:lnTo>
                    <a:pt x="143560" y="1435608"/>
                  </a:lnTo>
                  <a:lnTo>
                    <a:pt x="1610614" y="1435608"/>
                  </a:lnTo>
                  <a:lnTo>
                    <a:pt x="1655970" y="1428290"/>
                  </a:lnTo>
                  <a:lnTo>
                    <a:pt x="1695364" y="1407915"/>
                  </a:lnTo>
                  <a:lnTo>
                    <a:pt x="1726431" y="1376848"/>
                  </a:lnTo>
                  <a:lnTo>
                    <a:pt x="1746806" y="1337454"/>
                  </a:lnTo>
                  <a:lnTo>
                    <a:pt x="1754124" y="1292097"/>
                  </a:lnTo>
                  <a:lnTo>
                    <a:pt x="1754124" y="143509"/>
                  </a:lnTo>
                  <a:lnTo>
                    <a:pt x="1746806" y="98153"/>
                  </a:lnTo>
                  <a:lnTo>
                    <a:pt x="1726431" y="58759"/>
                  </a:lnTo>
                  <a:lnTo>
                    <a:pt x="1695364" y="27692"/>
                  </a:lnTo>
                  <a:lnTo>
                    <a:pt x="1655970" y="7317"/>
                  </a:lnTo>
                  <a:lnTo>
                    <a:pt x="1610614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8025" y="2711957"/>
              <a:ext cx="1754505" cy="1435735"/>
            </a:xfrm>
            <a:custGeom>
              <a:avLst/>
              <a:gdLst/>
              <a:ahLst/>
              <a:cxnLst/>
              <a:rect l="l" t="t" r="r" b="b"/>
              <a:pathLst>
                <a:path w="1754505" h="1435735">
                  <a:moveTo>
                    <a:pt x="0" y="143509"/>
                  </a:moveTo>
                  <a:lnTo>
                    <a:pt x="7318" y="98153"/>
                  </a:lnTo>
                  <a:lnTo>
                    <a:pt x="27699" y="58759"/>
                  </a:lnTo>
                  <a:lnTo>
                    <a:pt x="58775" y="27692"/>
                  </a:lnTo>
                  <a:lnTo>
                    <a:pt x="98184" y="7317"/>
                  </a:lnTo>
                  <a:lnTo>
                    <a:pt x="143560" y="0"/>
                  </a:lnTo>
                  <a:lnTo>
                    <a:pt x="1610614" y="0"/>
                  </a:lnTo>
                  <a:lnTo>
                    <a:pt x="1655970" y="7317"/>
                  </a:lnTo>
                  <a:lnTo>
                    <a:pt x="1695364" y="27692"/>
                  </a:lnTo>
                  <a:lnTo>
                    <a:pt x="1726431" y="58759"/>
                  </a:lnTo>
                  <a:lnTo>
                    <a:pt x="1746806" y="98153"/>
                  </a:lnTo>
                  <a:lnTo>
                    <a:pt x="1754124" y="143509"/>
                  </a:lnTo>
                  <a:lnTo>
                    <a:pt x="1754124" y="1292097"/>
                  </a:lnTo>
                  <a:lnTo>
                    <a:pt x="1746806" y="1337454"/>
                  </a:lnTo>
                  <a:lnTo>
                    <a:pt x="1726431" y="1376848"/>
                  </a:lnTo>
                  <a:lnTo>
                    <a:pt x="1695364" y="1407915"/>
                  </a:lnTo>
                  <a:lnTo>
                    <a:pt x="1655970" y="1428290"/>
                  </a:lnTo>
                  <a:lnTo>
                    <a:pt x="1610614" y="1435608"/>
                  </a:lnTo>
                  <a:lnTo>
                    <a:pt x="143560" y="1435608"/>
                  </a:lnTo>
                  <a:lnTo>
                    <a:pt x="98184" y="1428290"/>
                  </a:lnTo>
                  <a:lnTo>
                    <a:pt x="58775" y="1407915"/>
                  </a:lnTo>
                  <a:lnTo>
                    <a:pt x="27699" y="1376848"/>
                  </a:lnTo>
                  <a:lnTo>
                    <a:pt x="7318" y="1337454"/>
                  </a:lnTo>
                  <a:lnTo>
                    <a:pt x="0" y="1292097"/>
                  </a:lnTo>
                  <a:lnTo>
                    <a:pt x="0" y="143509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07996" y="2698681"/>
            <a:ext cx="1546576" cy="144975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" algn="ctr">
              <a:lnSpc>
                <a:spcPts val="2280"/>
              </a:lnSpc>
              <a:spcBef>
                <a:spcPts val="105"/>
              </a:spcBef>
            </a:pPr>
            <a:r>
              <a:rPr sz="2000" b="1" dirty="0">
                <a:latin typeface="Times New Roman"/>
                <a:cs typeface="Times New Roman"/>
              </a:rPr>
              <a:t>Первый</a:t>
            </a:r>
            <a:endParaRPr sz="2000" dirty="0">
              <a:latin typeface="Times New Roman"/>
              <a:cs typeface="Times New Roman"/>
            </a:endParaRPr>
          </a:p>
          <a:p>
            <a:pPr marL="1270" algn="ctr">
              <a:lnSpc>
                <a:spcPts val="2160"/>
              </a:lnSpc>
            </a:pPr>
            <a:r>
              <a:rPr sz="2000" b="1" dirty="0">
                <a:latin typeface="Times New Roman"/>
                <a:cs typeface="Times New Roman"/>
              </a:rPr>
              <a:t>шаг</a:t>
            </a:r>
            <a:r>
              <a:rPr sz="2000" b="1" spc="-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—</a:t>
            </a:r>
          </a:p>
          <a:p>
            <a:pPr marL="12065" marR="5080" algn="ctr">
              <a:lnSpc>
                <a:spcPts val="2160"/>
              </a:lnSpc>
              <a:spcBef>
                <a:spcPts val="150"/>
              </a:spcBef>
            </a:pPr>
            <a:r>
              <a:rPr sz="2000" dirty="0">
                <a:latin typeface="Times New Roman"/>
                <a:cs typeface="Times New Roman"/>
              </a:rPr>
              <a:t>дем</a:t>
            </a:r>
            <a:r>
              <a:rPr sz="2000" spc="5" dirty="0">
                <a:latin typeface="Times New Roman"/>
                <a:cs typeface="Times New Roman"/>
              </a:rPr>
              <a:t>о</a:t>
            </a:r>
            <a:r>
              <a:rPr sz="2000" spc="-5" dirty="0">
                <a:latin typeface="Times New Roman"/>
                <a:cs typeface="Times New Roman"/>
              </a:rPr>
              <a:t>нс</a:t>
            </a:r>
            <a:r>
              <a:rPr sz="2000" spc="15" dirty="0">
                <a:latin typeface="Times New Roman"/>
                <a:cs typeface="Times New Roman"/>
              </a:rPr>
              <a:t>т</a:t>
            </a:r>
            <a:r>
              <a:rPr sz="2000" dirty="0">
                <a:latin typeface="Times New Roman"/>
                <a:cs typeface="Times New Roman"/>
              </a:rPr>
              <a:t>рация  </a:t>
            </a:r>
            <a:r>
              <a:rPr sz="2000" spc="-5" dirty="0">
                <a:latin typeface="Times New Roman"/>
                <a:cs typeface="Times New Roman"/>
              </a:rPr>
              <a:t>манной</a:t>
            </a:r>
            <a:endParaRPr sz="2000" dirty="0">
              <a:latin typeface="Times New Roman"/>
              <a:cs typeface="Times New Roman"/>
            </a:endParaRPr>
          </a:p>
          <a:p>
            <a:pPr marL="635" algn="ctr">
              <a:lnSpc>
                <a:spcPts val="2130"/>
              </a:lnSpc>
            </a:pPr>
            <a:r>
              <a:rPr sz="2000" spc="-5" dirty="0">
                <a:latin typeface="Times New Roman"/>
                <a:cs typeface="Times New Roman"/>
              </a:rPr>
              <a:t>крупы</a:t>
            </a:r>
            <a:r>
              <a:rPr sz="1800" spc="-5" dirty="0">
                <a:latin typeface="Times New Roman"/>
                <a:cs typeface="Times New Roman"/>
              </a:rPr>
              <a:t>.</a:t>
            </a:r>
            <a:endParaRPr sz="1800" dirty="0">
              <a:latin typeface="Times New Roman"/>
              <a:cs typeface="Times New Roman"/>
            </a:endParaRPr>
          </a:p>
        </p:txBody>
      </p:sp>
      <p:grpSp>
        <p:nvGrpSpPr>
          <p:cNvPr id="3" name="object 9"/>
          <p:cNvGrpSpPr/>
          <p:nvPr/>
        </p:nvGrpSpPr>
        <p:grpSpPr>
          <a:xfrm>
            <a:off x="2443019" y="2706437"/>
            <a:ext cx="1961108" cy="1465830"/>
            <a:chOff x="2447480" y="2698940"/>
            <a:chExt cx="1964689" cy="1461770"/>
          </a:xfrm>
        </p:grpSpPr>
        <p:sp>
          <p:nvSpPr>
            <p:cNvPr id="10" name="object 10"/>
            <p:cNvSpPr/>
            <p:nvPr/>
          </p:nvSpPr>
          <p:spPr>
            <a:xfrm>
              <a:off x="2460497" y="2711957"/>
              <a:ext cx="1938655" cy="1435735"/>
            </a:xfrm>
            <a:custGeom>
              <a:avLst/>
              <a:gdLst/>
              <a:ahLst/>
              <a:cxnLst/>
              <a:rect l="l" t="t" r="r" b="b"/>
              <a:pathLst>
                <a:path w="1938654" h="1435735">
                  <a:moveTo>
                    <a:pt x="1795017" y="0"/>
                  </a:moveTo>
                  <a:lnTo>
                    <a:pt x="143509" y="0"/>
                  </a:lnTo>
                  <a:lnTo>
                    <a:pt x="98153" y="7317"/>
                  </a:lnTo>
                  <a:lnTo>
                    <a:pt x="58759" y="27692"/>
                  </a:lnTo>
                  <a:lnTo>
                    <a:pt x="27692" y="58759"/>
                  </a:lnTo>
                  <a:lnTo>
                    <a:pt x="7317" y="98153"/>
                  </a:lnTo>
                  <a:lnTo>
                    <a:pt x="0" y="143509"/>
                  </a:lnTo>
                  <a:lnTo>
                    <a:pt x="0" y="1292097"/>
                  </a:lnTo>
                  <a:lnTo>
                    <a:pt x="7317" y="1337454"/>
                  </a:lnTo>
                  <a:lnTo>
                    <a:pt x="27692" y="1376848"/>
                  </a:lnTo>
                  <a:lnTo>
                    <a:pt x="58759" y="1407915"/>
                  </a:lnTo>
                  <a:lnTo>
                    <a:pt x="98153" y="1428290"/>
                  </a:lnTo>
                  <a:lnTo>
                    <a:pt x="143509" y="1435608"/>
                  </a:lnTo>
                  <a:lnTo>
                    <a:pt x="1795017" y="1435608"/>
                  </a:lnTo>
                  <a:lnTo>
                    <a:pt x="1840374" y="1428290"/>
                  </a:lnTo>
                  <a:lnTo>
                    <a:pt x="1879768" y="1407915"/>
                  </a:lnTo>
                  <a:lnTo>
                    <a:pt x="1910835" y="1376848"/>
                  </a:lnTo>
                  <a:lnTo>
                    <a:pt x="1931210" y="1337454"/>
                  </a:lnTo>
                  <a:lnTo>
                    <a:pt x="1938527" y="1292097"/>
                  </a:lnTo>
                  <a:lnTo>
                    <a:pt x="1938527" y="143509"/>
                  </a:lnTo>
                  <a:lnTo>
                    <a:pt x="1931210" y="98153"/>
                  </a:lnTo>
                  <a:lnTo>
                    <a:pt x="1910835" y="58759"/>
                  </a:lnTo>
                  <a:lnTo>
                    <a:pt x="1879768" y="27692"/>
                  </a:lnTo>
                  <a:lnTo>
                    <a:pt x="1840374" y="7317"/>
                  </a:lnTo>
                  <a:lnTo>
                    <a:pt x="1795017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460497" y="2711957"/>
              <a:ext cx="1938655" cy="1435735"/>
            </a:xfrm>
            <a:custGeom>
              <a:avLst/>
              <a:gdLst/>
              <a:ahLst/>
              <a:cxnLst/>
              <a:rect l="l" t="t" r="r" b="b"/>
              <a:pathLst>
                <a:path w="1938654" h="1435735">
                  <a:moveTo>
                    <a:pt x="0" y="143509"/>
                  </a:moveTo>
                  <a:lnTo>
                    <a:pt x="7317" y="98153"/>
                  </a:lnTo>
                  <a:lnTo>
                    <a:pt x="27692" y="58759"/>
                  </a:lnTo>
                  <a:lnTo>
                    <a:pt x="58759" y="27692"/>
                  </a:lnTo>
                  <a:lnTo>
                    <a:pt x="98153" y="7317"/>
                  </a:lnTo>
                  <a:lnTo>
                    <a:pt x="143509" y="0"/>
                  </a:lnTo>
                  <a:lnTo>
                    <a:pt x="1795017" y="0"/>
                  </a:lnTo>
                  <a:lnTo>
                    <a:pt x="1840374" y="7317"/>
                  </a:lnTo>
                  <a:lnTo>
                    <a:pt x="1879768" y="27692"/>
                  </a:lnTo>
                  <a:lnTo>
                    <a:pt x="1910835" y="58759"/>
                  </a:lnTo>
                  <a:lnTo>
                    <a:pt x="1931210" y="98153"/>
                  </a:lnTo>
                  <a:lnTo>
                    <a:pt x="1938527" y="143509"/>
                  </a:lnTo>
                  <a:lnTo>
                    <a:pt x="1938527" y="1292097"/>
                  </a:lnTo>
                  <a:lnTo>
                    <a:pt x="1931210" y="1337454"/>
                  </a:lnTo>
                  <a:lnTo>
                    <a:pt x="1910835" y="1376848"/>
                  </a:lnTo>
                  <a:lnTo>
                    <a:pt x="1879768" y="1407915"/>
                  </a:lnTo>
                  <a:lnTo>
                    <a:pt x="1840374" y="1428290"/>
                  </a:lnTo>
                  <a:lnTo>
                    <a:pt x="1795017" y="1435608"/>
                  </a:lnTo>
                  <a:lnTo>
                    <a:pt x="143509" y="1435608"/>
                  </a:lnTo>
                  <a:lnTo>
                    <a:pt x="98153" y="1428290"/>
                  </a:lnTo>
                  <a:lnTo>
                    <a:pt x="58759" y="1407915"/>
                  </a:lnTo>
                  <a:lnTo>
                    <a:pt x="27692" y="1376848"/>
                  </a:lnTo>
                  <a:lnTo>
                    <a:pt x="7317" y="1337454"/>
                  </a:lnTo>
                  <a:lnTo>
                    <a:pt x="0" y="1292097"/>
                  </a:lnTo>
                  <a:lnTo>
                    <a:pt x="0" y="143509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623854" y="2698681"/>
            <a:ext cx="1694894" cy="1458733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 algn="ctr">
              <a:lnSpc>
                <a:spcPts val="2160"/>
              </a:lnSpc>
              <a:spcBef>
                <a:spcPts val="375"/>
              </a:spcBef>
            </a:pPr>
            <a:r>
              <a:rPr sz="2000" b="1" spc="-5" dirty="0">
                <a:latin typeface="Times New Roman"/>
                <a:cs typeface="Times New Roman"/>
              </a:rPr>
              <a:t>Второй</a:t>
            </a:r>
            <a:r>
              <a:rPr sz="2000" b="1" spc="-6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шаг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—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демонстрация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коллекции</a:t>
            </a:r>
            <a:endParaRPr sz="2000" dirty="0">
              <a:latin typeface="Times New Roman"/>
              <a:cs typeface="Times New Roman"/>
            </a:endParaRPr>
          </a:p>
          <a:p>
            <a:pPr marL="281940" marR="274955" indent="-1270" algn="ctr">
              <a:lnSpc>
                <a:spcPts val="2160"/>
              </a:lnSpc>
              <a:spcBef>
                <a:spcPts val="5"/>
              </a:spcBef>
            </a:pPr>
            <a:r>
              <a:rPr sz="2000" spc="-5" dirty="0">
                <a:latin typeface="Times New Roman"/>
                <a:cs typeface="Times New Roman"/>
              </a:rPr>
              <a:t>фигурок,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пр</a:t>
            </a:r>
            <a:r>
              <a:rPr sz="2000" spc="-25" dirty="0">
                <a:latin typeface="Times New Roman"/>
                <a:cs typeface="Times New Roman"/>
              </a:rPr>
              <a:t>е</a:t>
            </a:r>
            <a:r>
              <a:rPr sz="2000" dirty="0">
                <a:latin typeface="Times New Roman"/>
                <a:cs typeface="Times New Roman"/>
              </a:rPr>
              <a:t>дме</a:t>
            </a:r>
            <a:r>
              <a:rPr sz="2000" spc="-25" dirty="0">
                <a:latin typeface="Times New Roman"/>
                <a:cs typeface="Times New Roman"/>
              </a:rPr>
              <a:t>т</a:t>
            </a:r>
            <a:r>
              <a:rPr sz="2000" dirty="0">
                <a:latin typeface="Times New Roman"/>
                <a:cs typeface="Times New Roman"/>
              </a:rPr>
              <a:t>ов</a:t>
            </a:r>
          </a:p>
        </p:txBody>
      </p:sp>
      <p:grpSp>
        <p:nvGrpSpPr>
          <p:cNvPr id="5" name="object 13"/>
          <p:cNvGrpSpPr/>
          <p:nvPr/>
        </p:nvGrpSpPr>
        <p:grpSpPr>
          <a:xfrm>
            <a:off x="4834380" y="2706437"/>
            <a:ext cx="2018788" cy="1465830"/>
            <a:chOff x="4843208" y="2698940"/>
            <a:chExt cx="2022475" cy="1461770"/>
          </a:xfrm>
        </p:grpSpPr>
        <p:sp>
          <p:nvSpPr>
            <p:cNvPr id="14" name="object 14"/>
            <p:cNvSpPr/>
            <p:nvPr/>
          </p:nvSpPr>
          <p:spPr>
            <a:xfrm>
              <a:off x="4856226" y="2711957"/>
              <a:ext cx="1996439" cy="1435735"/>
            </a:xfrm>
            <a:custGeom>
              <a:avLst/>
              <a:gdLst/>
              <a:ahLst/>
              <a:cxnLst/>
              <a:rect l="l" t="t" r="r" b="b"/>
              <a:pathLst>
                <a:path w="1996440" h="1435735">
                  <a:moveTo>
                    <a:pt x="1852929" y="0"/>
                  </a:moveTo>
                  <a:lnTo>
                    <a:pt x="143510" y="0"/>
                  </a:lnTo>
                  <a:lnTo>
                    <a:pt x="98153" y="7317"/>
                  </a:lnTo>
                  <a:lnTo>
                    <a:pt x="58759" y="27692"/>
                  </a:lnTo>
                  <a:lnTo>
                    <a:pt x="27692" y="58759"/>
                  </a:lnTo>
                  <a:lnTo>
                    <a:pt x="7317" y="98153"/>
                  </a:lnTo>
                  <a:lnTo>
                    <a:pt x="0" y="143509"/>
                  </a:lnTo>
                  <a:lnTo>
                    <a:pt x="0" y="1292097"/>
                  </a:lnTo>
                  <a:lnTo>
                    <a:pt x="7317" y="1337454"/>
                  </a:lnTo>
                  <a:lnTo>
                    <a:pt x="27692" y="1376848"/>
                  </a:lnTo>
                  <a:lnTo>
                    <a:pt x="58759" y="1407915"/>
                  </a:lnTo>
                  <a:lnTo>
                    <a:pt x="98153" y="1428290"/>
                  </a:lnTo>
                  <a:lnTo>
                    <a:pt x="143510" y="1435608"/>
                  </a:lnTo>
                  <a:lnTo>
                    <a:pt x="1852929" y="1435608"/>
                  </a:lnTo>
                  <a:lnTo>
                    <a:pt x="1898286" y="1428290"/>
                  </a:lnTo>
                  <a:lnTo>
                    <a:pt x="1937680" y="1407915"/>
                  </a:lnTo>
                  <a:lnTo>
                    <a:pt x="1968747" y="1376848"/>
                  </a:lnTo>
                  <a:lnTo>
                    <a:pt x="1989122" y="1337454"/>
                  </a:lnTo>
                  <a:lnTo>
                    <a:pt x="1996440" y="1292097"/>
                  </a:lnTo>
                  <a:lnTo>
                    <a:pt x="1996440" y="143509"/>
                  </a:lnTo>
                  <a:lnTo>
                    <a:pt x="1989122" y="98153"/>
                  </a:lnTo>
                  <a:lnTo>
                    <a:pt x="1968747" y="58759"/>
                  </a:lnTo>
                  <a:lnTo>
                    <a:pt x="1937680" y="27692"/>
                  </a:lnTo>
                  <a:lnTo>
                    <a:pt x="1898286" y="7317"/>
                  </a:lnTo>
                  <a:lnTo>
                    <a:pt x="1852929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856226" y="2711957"/>
              <a:ext cx="1996439" cy="1435735"/>
            </a:xfrm>
            <a:custGeom>
              <a:avLst/>
              <a:gdLst/>
              <a:ahLst/>
              <a:cxnLst/>
              <a:rect l="l" t="t" r="r" b="b"/>
              <a:pathLst>
                <a:path w="1996440" h="1435735">
                  <a:moveTo>
                    <a:pt x="0" y="143509"/>
                  </a:moveTo>
                  <a:lnTo>
                    <a:pt x="7317" y="98153"/>
                  </a:lnTo>
                  <a:lnTo>
                    <a:pt x="27692" y="58759"/>
                  </a:lnTo>
                  <a:lnTo>
                    <a:pt x="58759" y="27692"/>
                  </a:lnTo>
                  <a:lnTo>
                    <a:pt x="98153" y="7317"/>
                  </a:lnTo>
                  <a:lnTo>
                    <a:pt x="143510" y="0"/>
                  </a:lnTo>
                  <a:lnTo>
                    <a:pt x="1852929" y="0"/>
                  </a:lnTo>
                  <a:lnTo>
                    <a:pt x="1898286" y="7317"/>
                  </a:lnTo>
                  <a:lnTo>
                    <a:pt x="1937680" y="27692"/>
                  </a:lnTo>
                  <a:lnTo>
                    <a:pt x="1968747" y="58759"/>
                  </a:lnTo>
                  <a:lnTo>
                    <a:pt x="1989122" y="98153"/>
                  </a:lnTo>
                  <a:lnTo>
                    <a:pt x="1996440" y="143509"/>
                  </a:lnTo>
                  <a:lnTo>
                    <a:pt x="1996440" y="1292097"/>
                  </a:lnTo>
                  <a:lnTo>
                    <a:pt x="1989122" y="1337454"/>
                  </a:lnTo>
                  <a:lnTo>
                    <a:pt x="1968747" y="1376848"/>
                  </a:lnTo>
                  <a:lnTo>
                    <a:pt x="1937680" y="1407915"/>
                  </a:lnTo>
                  <a:lnTo>
                    <a:pt x="1898286" y="1428290"/>
                  </a:lnTo>
                  <a:lnTo>
                    <a:pt x="1852929" y="1435608"/>
                  </a:lnTo>
                  <a:lnTo>
                    <a:pt x="143510" y="1435608"/>
                  </a:lnTo>
                  <a:lnTo>
                    <a:pt x="98153" y="1428290"/>
                  </a:lnTo>
                  <a:lnTo>
                    <a:pt x="58759" y="1407915"/>
                  </a:lnTo>
                  <a:lnTo>
                    <a:pt x="27692" y="1376848"/>
                  </a:lnTo>
                  <a:lnTo>
                    <a:pt x="7317" y="1337454"/>
                  </a:lnTo>
                  <a:lnTo>
                    <a:pt x="0" y="1292097"/>
                  </a:lnTo>
                  <a:lnTo>
                    <a:pt x="0" y="143509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056922" y="2836784"/>
            <a:ext cx="1798211" cy="1176604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65405" marR="57150" algn="ctr">
              <a:lnSpc>
                <a:spcPts val="2160"/>
              </a:lnSpc>
              <a:spcBef>
                <a:spcPts val="375"/>
              </a:spcBef>
            </a:pPr>
            <a:r>
              <a:rPr sz="2000" b="1" spc="-20" dirty="0">
                <a:latin typeface="Times New Roman"/>
                <a:cs typeface="Times New Roman"/>
              </a:rPr>
              <a:t>Третий </a:t>
            </a:r>
            <a:r>
              <a:rPr sz="2000" b="1" spc="-5" dirty="0">
                <a:latin typeface="Times New Roman"/>
                <a:cs typeface="Times New Roman"/>
              </a:rPr>
              <a:t>шаг </a:t>
            </a:r>
            <a:r>
              <a:rPr sz="2000" dirty="0">
                <a:latin typeface="Times New Roman"/>
                <a:cs typeface="Times New Roman"/>
              </a:rPr>
              <a:t>— </a:t>
            </a:r>
            <a:r>
              <a:rPr sz="2000" spc="-49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знакомство</a:t>
            </a:r>
            <a:endParaRPr sz="2000" dirty="0">
              <a:latin typeface="Times New Roman"/>
              <a:cs typeface="Times New Roman"/>
            </a:endParaRPr>
          </a:p>
          <a:p>
            <a:pPr marL="12700" marR="5080" algn="ctr">
              <a:lnSpc>
                <a:spcPts val="2160"/>
              </a:lnSpc>
            </a:pPr>
            <a:r>
              <a:rPr sz="2000" dirty="0">
                <a:latin typeface="Times New Roman"/>
                <a:cs typeface="Times New Roman"/>
              </a:rPr>
              <a:t>с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правилами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игр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манной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крупой</a:t>
            </a:r>
            <a:endParaRPr sz="2000" dirty="0">
              <a:latin typeface="Times New Roman"/>
              <a:cs typeface="Times New Roman"/>
            </a:endParaRPr>
          </a:p>
        </p:txBody>
      </p:sp>
      <p:grpSp>
        <p:nvGrpSpPr>
          <p:cNvPr id="9" name="object 17"/>
          <p:cNvGrpSpPr/>
          <p:nvPr/>
        </p:nvGrpSpPr>
        <p:grpSpPr>
          <a:xfrm>
            <a:off x="7402202" y="2706437"/>
            <a:ext cx="1975053" cy="1465830"/>
            <a:chOff x="7415720" y="2698940"/>
            <a:chExt cx="1978660" cy="1461770"/>
          </a:xfrm>
        </p:grpSpPr>
        <p:sp>
          <p:nvSpPr>
            <p:cNvPr id="18" name="object 18"/>
            <p:cNvSpPr/>
            <p:nvPr/>
          </p:nvSpPr>
          <p:spPr>
            <a:xfrm>
              <a:off x="7428737" y="2711957"/>
              <a:ext cx="1952625" cy="1435735"/>
            </a:xfrm>
            <a:custGeom>
              <a:avLst/>
              <a:gdLst/>
              <a:ahLst/>
              <a:cxnLst/>
              <a:rect l="l" t="t" r="r" b="b"/>
              <a:pathLst>
                <a:path w="1952625" h="1435735">
                  <a:moveTo>
                    <a:pt x="1808733" y="0"/>
                  </a:moveTo>
                  <a:lnTo>
                    <a:pt x="143509" y="0"/>
                  </a:lnTo>
                  <a:lnTo>
                    <a:pt x="98153" y="7317"/>
                  </a:lnTo>
                  <a:lnTo>
                    <a:pt x="58759" y="27692"/>
                  </a:lnTo>
                  <a:lnTo>
                    <a:pt x="27692" y="58759"/>
                  </a:lnTo>
                  <a:lnTo>
                    <a:pt x="7317" y="98153"/>
                  </a:lnTo>
                  <a:lnTo>
                    <a:pt x="0" y="143509"/>
                  </a:lnTo>
                  <a:lnTo>
                    <a:pt x="0" y="1292097"/>
                  </a:lnTo>
                  <a:lnTo>
                    <a:pt x="7317" y="1337454"/>
                  </a:lnTo>
                  <a:lnTo>
                    <a:pt x="27692" y="1376848"/>
                  </a:lnTo>
                  <a:lnTo>
                    <a:pt x="58759" y="1407915"/>
                  </a:lnTo>
                  <a:lnTo>
                    <a:pt x="98153" y="1428290"/>
                  </a:lnTo>
                  <a:lnTo>
                    <a:pt x="143509" y="1435608"/>
                  </a:lnTo>
                  <a:lnTo>
                    <a:pt x="1808733" y="1435608"/>
                  </a:lnTo>
                  <a:lnTo>
                    <a:pt x="1854090" y="1428290"/>
                  </a:lnTo>
                  <a:lnTo>
                    <a:pt x="1893484" y="1407915"/>
                  </a:lnTo>
                  <a:lnTo>
                    <a:pt x="1924551" y="1376848"/>
                  </a:lnTo>
                  <a:lnTo>
                    <a:pt x="1944926" y="1337454"/>
                  </a:lnTo>
                  <a:lnTo>
                    <a:pt x="1952243" y="1292097"/>
                  </a:lnTo>
                  <a:lnTo>
                    <a:pt x="1952243" y="143509"/>
                  </a:lnTo>
                  <a:lnTo>
                    <a:pt x="1944926" y="98153"/>
                  </a:lnTo>
                  <a:lnTo>
                    <a:pt x="1924551" y="58759"/>
                  </a:lnTo>
                  <a:lnTo>
                    <a:pt x="1893484" y="27692"/>
                  </a:lnTo>
                  <a:lnTo>
                    <a:pt x="1854090" y="7317"/>
                  </a:lnTo>
                  <a:lnTo>
                    <a:pt x="1808733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428737" y="2711957"/>
              <a:ext cx="1952625" cy="1435735"/>
            </a:xfrm>
            <a:custGeom>
              <a:avLst/>
              <a:gdLst/>
              <a:ahLst/>
              <a:cxnLst/>
              <a:rect l="l" t="t" r="r" b="b"/>
              <a:pathLst>
                <a:path w="1952625" h="1435735">
                  <a:moveTo>
                    <a:pt x="0" y="143509"/>
                  </a:moveTo>
                  <a:lnTo>
                    <a:pt x="7317" y="98153"/>
                  </a:lnTo>
                  <a:lnTo>
                    <a:pt x="27692" y="58759"/>
                  </a:lnTo>
                  <a:lnTo>
                    <a:pt x="58759" y="27692"/>
                  </a:lnTo>
                  <a:lnTo>
                    <a:pt x="98153" y="7317"/>
                  </a:lnTo>
                  <a:lnTo>
                    <a:pt x="143509" y="0"/>
                  </a:lnTo>
                  <a:lnTo>
                    <a:pt x="1808733" y="0"/>
                  </a:lnTo>
                  <a:lnTo>
                    <a:pt x="1854090" y="7317"/>
                  </a:lnTo>
                  <a:lnTo>
                    <a:pt x="1893484" y="27692"/>
                  </a:lnTo>
                  <a:lnTo>
                    <a:pt x="1924551" y="58759"/>
                  </a:lnTo>
                  <a:lnTo>
                    <a:pt x="1944926" y="98153"/>
                  </a:lnTo>
                  <a:lnTo>
                    <a:pt x="1952243" y="143509"/>
                  </a:lnTo>
                  <a:lnTo>
                    <a:pt x="1952243" y="1292097"/>
                  </a:lnTo>
                  <a:lnTo>
                    <a:pt x="1944926" y="1337454"/>
                  </a:lnTo>
                  <a:lnTo>
                    <a:pt x="1924551" y="1376848"/>
                  </a:lnTo>
                  <a:lnTo>
                    <a:pt x="1893484" y="1407915"/>
                  </a:lnTo>
                  <a:lnTo>
                    <a:pt x="1854090" y="1428290"/>
                  </a:lnTo>
                  <a:lnTo>
                    <a:pt x="1808733" y="1435608"/>
                  </a:lnTo>
                  <a:lnTo>
                    <a:pt x="143509" y="1435608"/>
                  </a:lnTo>
                  <a:lnTo>
                    <a:pt x="98153" y="1428290"/>
                  </a:lnTo>
                  <a:lnTo>
                    <a:pt x="58759" y="1407915"/>
                  </a:lnTo>
                  <a:lnTo>
                    <a:pt x="27692" y="1376848"/>
                  </a:lnTo>
                  <a:lnTo>
                    <a:pt x="7317" y="1337454"/>
                  </a:lnTo>
                  <a:lnTo>
                    <a:pt x="0" y="1292097"/>
                  </a:lnTo>
                  <a:lnTo>
                    <a:pt x="0" y="143509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7705749" y="2698681"/>
            <a:ext cx="1303814" cy="17447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280"/>
              </a:lnSpc>
              <a:spcBef>
                <a:spcPts val="105"/>
              </a:spcBef>
            </a:pPr>
            <a:r>
              <a:rPr sz="2000" b="1" spc="-10" dirty="0">
                <a:latin typeface="Times New Roman"/>
                <a:cs typeface="Times New Roman"/>
              </a:rPr>
              <a:t>Четвертый</a:t>
            </a:r>
            <a:endParaRPr sz="2000" dirty="0">
              <a:latin typeface="Times New Roman"/>
              <a:cs typeface="Times New Roman"/>
            </a:endParaRPr>
          </a:p>
          <a:p>
            <a:pPr marL="146685" marR="140970" indent="-635" algn="ctr">
              <a:lnSpc>
                <a:spcPts val="2160"/>
              </a:lnSpc>
              <a:spcBef>
                <a:spcPts val="155"/>
              </a:spcBef>
            </a:pPr>
            <a:r>
              <a:rPr sz="2000" b="1" dirty="0">
                <a:latin typeface="Times New Roman"/>
                <a:cs typeface="Times New Roman"/>
              </a:rPr>
              <a:t>шаг </a:t>
            </a:r>
            <a:r>
              <a:rPr sz="2000" dirty="0">
                <a:latin typeface="Times New Roman"/>
                <a:cs typeface="Times New Roman"/>
              </a:rPr>
              <a:t>—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50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сновн</a:t>
            </a:r>
            <a:r>
              <a:rPr sz="2000" spc="25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е</a:t>
            </a:r>
          </a:p>
          <a:p>
            <a:pPr marL="13970" marR="7620" algn="ctr">
              <a:lnSpc>
                <a:spcPts val="2160"/>
              </a:lnSpc>
            </a:pPr>
            <a:r>
              <a:rPr sz="2000" dirty="0">
                <a:latin typeface="Times New Roman"/>
                <a:cs typeface="Times New Roman"/>
              </a:rPr>
              <a:t>с</a:t>
            </a:r>
            <a:r>
              <a:rPr sz="2000" spc="-60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держа</a:t>
            </a:r>
            <a:r>
              <a:rPr sz="2000" spc="-10" dirty="0">
                <a:latin typeface="Times New Roman"/>
                <a:cs typeface="Times New Roman"/>
              </a:rPr>
              <a:t>н</a:t>
            </a:r>
            <a:r>
              <a:rPr sz="2000" spc="-5" dirty="0">
                <a:latin typeface="Times New Roman"/>
                <a:cs typeface="Times New Roman"/>
              </a:rPr>
              <a:t>ие  </a:t>
            </a:r>
            <a:r>
              <a:rPr sz="2000" dirty="0">
                <a:latin typeface="Times New Roman"/>
                <a:cs typeface="Times New Roman"/>
              </a:rPr>
              <a:t>занятия</a:t>
            </a:r>
          </a:p>
        </p:txBody>
      </p:sp>
      <p:grpSp>
        <p:nvGrpSpPr>
          <p:cNvPr id="13" name="object 21"/>
          <p:cNvGrpSpPr/>
          <p:nvPr/>
        </p:nvGrpSpPr>
        <p:grpSpPr>
          <a:xfrm>
            <a:off x="9915261" y="2706437"/>
            <a:ext cx="1889484" cy="1465830"/>
            <a:chOff x="9933368" y="2698940"/>
            <a:chExt cx="1892935" cy="1461770"/>
          </a:xfrm>
        </p:grpSpPr>
        <p:sp>
          <p:nvSpPr>
            <p:cNvPr id="22" name="object 22"/>
            <p:cNvSpPr/>
            <p:nvPr/>
          </p:nvSpPr>
          <p:spPr>
            <a:xfrm>
              <a:off x="9946386" y="2711957"/>
              <a:ext cx="1866900" cy="1435735"/>
            </a:xfrm>
            <a:custGeom>
              <a:avLst/>
              <a:gdLst/>
              <a:ahLst/>
              <a:cxnLst/>
              <a:rect l="l" t="t" r="r" b="b"/>
              <a:pathLst>
                <a:path w="1866900" h="1435735">
                  <a:moveTo>
                    <a:pt x="1723390" y="0"/>
                  </a:moveTo>
                  <a:lnTo>
                    <a:pt x="143510" y="0"/>
                  </a:lnTo>
                  <a:lnTo>
                    <a:pt x="98153" y="7317"/>
                  </a:lnTo>
                  <a:lnTo>
                    <a:pt x="58759" y="27692"/>
                  </a:lnTo>
                  <a:lnTo>
                    <a:pt x="27692" y="58759"/>
                  </a:lnTo>
                  <a:lnTo>
                    <a:pt x="7317" y="98153"/>
                  </a:lnTo>
                  <a:lnTo>
                    <a:pt x="0" y="143509"/>
                  </a:lnTo>
                  <a:lnTo>
                    <a:pt x="0" y="1292097"/>
                  </a:lnTo>
                  <a:lnTo>
                    <a:pt x="7317" y="1337454"/>
                  </a:lnTo>
                  <a:lnTo>
                    <a:pt x="27692" y="1376848"/>
                  </a:lnTo>
                  <a:lnTo>
                    <a:pt x="58759" y="1407915"/>
                  </a:lnTo>
                  <a:lnTo>
                    <a:pt x="98153" y="1428290"/>
                  </a:lnTo>
                  <a:lnTo>
                    <a:pt x="143510" y="1435608"/>
                  </a:lnTo>
                  <a:lnTo>
                    <a:pt x="1723390" y="1435608"/>
                  </a:lnTo>
                  <a:lnTo>
                    <a:pt x="1768746" y="1428290"/>
                  </a:lnTo>
                  <a:lnTo>
                    <a:pt x="1808140" y="1407915"/>
                  </a:lnTo>
                  <a:lnTo>
                    <a:pt x="1839207" y="1376848"/>
                  </a:lnTo>
                  <a:lnTo>
                    <a:pt x="1859582" y="1337454"/>
                  </a:lnTo>
                  <a:lnTo>
                    <a:pt x="1866900" y="1292097"/>
                  </a:lnTo>
                  <a:lnTo>
                    <a:pt x="1866900" y="143509"/>
                  </a:lnTo>
                  <a:lnTo>
                    <a:pt x="1859582" y="98153"/>
                  </a:lnTo>
                  <a:lnTo>
                    <a:pt x="1839207" y="58759"/>
                  </a:lnTo>
                  <a:lnTo>
                    <a:pt x="1808140" y="27692"/>
                  </a:lnTo>
                  <a:lnTo>
                    <a:pt x="1768746" y="7317"/>
                  </a:lnTo>
                  <a:lnTo>
                    <a:pt x="1723390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946386" y="2711957"/>
              <a:ext cx="1866900" cy="1435735"/>
            </a:xfrm>
            <a:custGeom>
              <a:avLst/>
              <a:gdLst/>
              <a:ahLst/>
              <a:cxnLst/>
              <a:rect l="l" t="t" r="r" b="b"/>
              <a:pathLst>
                <a:path w="1866900" h="1435735">
                  <a:moveTo>
                    <a:pt x="0" y="143509"/>
                  </a:moveTo>
                  <a:lnTo>
                    <a:pt x="7317" y="98153"/>
                  </a:lnTo>
                  <a:lnTo>
                    <a:pt x="27692" y="58759"/>
                  </a:lnTo>
                  <a:lnTo>
                    <a:pt x="58759" y="27692"/>
                  </a:lnTo>
                  <a:lnTo>
                    <a:pt x="98153" y="7317"/>
                  </a:lnTo>
                  <a:lnTo>
                    <a:pt x="143510" y="0"/>
                  </a:lnTo>
                  <a:lnTo>
                    <a:pt x="1723390" y="0"/>
                  </a:lnTo>
                  <a:lnTo>
                    <a:pt x="1768746" y="7317"/>
                  </a:lnTo>
                  <a:lnTo>
                    <a:pt x="1808140" y="27692"/>
                  </a:lnTo>
                  <a:lnTo>
                    <a:pt x="1839207" y="58759"/>
                  </a:lnTo>
                  <a:lnTo>
                    <a:pt x="1859582" y="98153"/>
                  </a:lnTo>
                  <a:lnTo>
                    <a:pt x="1866900" y="143509"/>
                  </a:lnTo>
                  <a:lnTo>
                    <a:pt x="1866900" y="1292097"/>
                  </a:lnTo>
                  <a:lnTo>
                    <a:pt x="1859582" y="1337454"/>
                  </a:lnTo>
                  <a:lnTo>
                    <a:pt x="1839207" y="1376848"/>
                  </a:lnTo>
                  <a:lnTo>
                    <a:pt x="1808140" y="1407915"/>
                  </a:lnTo>
                  <a:lnTo>
                    <a:pt x="1768746" y="1428290"/>
                  </a:lnTo>
                  <a:lnTo>
                    <a:pt x="1723390" y="1435608"/>
                  </a:lnTo>
                  <a:lnTo>
                    <a:pt x="143510" y="1435608"/>
                  </a:lnTo>
                  <a:lnTo>
                    <a:pt x="98153" y="1428290"/>
                  </a:lnTo>
                  <a:lnTo>
                    <a:pt x="58759" y="1407915"/>
                  </a:lnTo>
                  <a:lnTo>
                    <a:pt x="27692" y="1376848"/>
                  </a:lnTo>
                  <a:lnTo>
                    <a:pt x="7317" y="1337454"/>
                  </a:lnTo>
                  <a:lnTo>
                    <a:pt x="0" y="1292097"/>
                  </a:lnTo>
                  <a:lnTo>
                    <a:pt x="0" y="143509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0062376" y="2698681"/>
            <a:ext cx="1595381" cy="1432719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65100" marR="158115" algn="ctr">
              <a:lnSpc>
                <a:spcPct val="90000"/>
              </a:lnSpc>
              <a:spcBef>
                <a:spcPts val="345"/>
              </a:spcBef>
            </a:pPr>
            <a:r>
              <a:rPr sz="2000" b="1" spc="-5" dirty="0">
                <a:latin typeface="Times New Roman"/>
                <a:cs typeface="Times New Roman"/>
              </a:rPr>
              <a:t>Пятый </a:t>
            </a:r>
            <a:r>
              <a:rPr sz="2000" b="1" dirty="0">
                <a:latin typeface="Times New Roman"/>
                <a:cs typeface="Times New Roman"/>
              </a:rPr>
              <a:t> шаг </a:t>
            </a:r>
            <a:r>
              <a:rPr sz="2000" dirty="0">
                <a:latin typeface="Times New Roman"/>
                <a:cs typeface="Times New Roman"/>
              </a:rPr>
              <a:t>—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за</a:t>
            </a:r>
            <a:r>
              <a:rPr sz="2000" spc="-15" dirty="0">
                <a:latin typeface="Times New Roman"/>
                <a:cs typeface="Times New Roman"/>
              </a:rPr>
              <a:t>в</a:t>
            </a:r>
            <a:r>
              <a:rPr sz="2000" dirty="0">
                <a:latin typeface="Times New Roman"/>
                <a:cs typeface="Times New Roman"/>
              </a:rPr>
              <a:t>ер</a:t>
            </a:r>
            <a:r>
              <a:rPr sz="2000" spc="5" dirty="0">
                <a:latin typeface="Times New Roman"/>
                <a:cs typeface="Times New Roman"/>
              </a:rPr>
              <a:t>ш</a:t>
            </a:r>
            <a:r>
              <a:rPr sz="2000" dirty="0">
                <a:latin typeface="Times New Roman"/>
                <a:cs typeface="Times New Roman"/>
              </a:rPr>
              <a:t>ен</a:t>
            </a:r>
            <a:r>
              <a:rPr sz="2000" spc="-10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е  занятия,</a:t>
            </a:r>
          </a:p>
          <a:p>
            <a:pPr algn="ctr">
              <a:lnSpc>
                <a:spcPts val="2160"/>
              </a:lnSpc>
            </a:pPr>
            <a:r>
              <a:rPr sz="2000" spc="-10" dirty="0">
                <a:latin typeface="Times New Roman"/>
                <a:cs typeface="Times New Roman"/>
              </a:rPr>
              <a:t>ритуал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выхода</a:t>
            </a:r>
            <a:endParaRPr sz="2000" dirty="0">
              <a:latin typeface="Times New Roman"/>
              <a:cs typeface="Times New Roman"/>
            </a:endParaRPr>
          </a:p>
        </p:txBody>
      </p:sp>
      <p:grpSp>
        <p:nvGrpSpPr>
          <p:cNvPr id="17" name="object 25"/>
          <p:cNvGrpSpPr/>
          <p:nvPr/>
        </p:nvGrpSpPr>
        <p:grpSpPr>
          <a:xfrm>
            <a:off x="1936514" y="3221516"/>
            <a:ext cx="8001627" cy="402435"/>
            <a:chOff x="1940051" y="3212592"/>
            <a:chExt cx="8016240" cy="401320"/>
          </a:xfrm>
        </p:grpSpPr>
        <p:sp>
          <p:nvSpPr>
            <p:cNvPr id="26" name="object 26"/>
            <p:cNvSpPr/>
            <p:nvPr/>
          </p:nvSpPr>
          <p:spPr>
            <a:xfrm>
              <a:off x="1947671" y="3256788"/>
              <a:ext cx="584200" cy="338455"/>
            </a:xfrm>
            <a:custGeom>
              <a:avLst/>
              <a:gdLst/>
              <a:ahLst/>
              <a:cxnLst/>
              <a:rect l="l" t="t" r="r" b="b"/>
              <a:pathLst>
                <a:path w="584200" h="338454">
                  <a:moveTo>
                    <a:pt x="414527" y="0"/>
                  </a:moveTo>
                  <a:lnTo>
                    <a:pt x="414527" y="84582"/>
                  </a:lnTo>
                  <a:lnTo>
                    <a:pt x="0" y="84582"/>
                  </a:lnTo>
                  <a:lnTo>
                    <a:pt x="0" y="253746"/>
                  </a:lnTo>
                  <a:lnTo>
                    <a:pt x="414527" y="253746"/>
                  </a:lnTo>
                  <a:lnTo>
                    <a:pt x="414527" y="338327"/>
                  </a:lnTo>
                  <a:lnTo>
                    <a:pt x="583691" y="169163"/>
                  </a:lnTo>
                  <a:lnTo>
                    <a:pt x="414527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947671" y="3256788"/>
              <a:ext cx="584200" cy="338455"/>
            </a:xfrm>
            <a:custGeom>
              <a:avLst/>
              <a:gdLst/>
              <a:ahLst/>
              <a:cxnLst/>
              <a:rect l="l" t="t" r="r" b="b"/>
              <a:pathLst>
                <a:path w="584200" h="338454">
                  <a:moveTo>
                    <a:pt x="414527" y="338327"/>
                  </a:moveTo>
                  <a:lnTo>
                    <a:pt x="414527" y="253746"/>
                  </a:lnTo>
                  <a:lnTo>
                    <a:pt x="0" y="253746"/>
                  </a:lnTo>
                  <a:lnTo>
                    <a:pt x="0" y="84582"/>
                  </a:lnTo>
                  <a:lnTo>
                    <a:pt x="414527" y="84582"/>
                  </a:lnTo>
                  <a:lnTo>
                    <a:pt x="414527" y="0"/>
                  </a:lnTo>
                  <a:lnTo>
                    <a:pt x="583691" y="169163"/>
                  </a:lnTo>
                  <a:lnTo>
                    <a:pt x="414527" y="338327"/>
                  </a:lnTo>
                  <a:close/>
                </a:path>
              </a:pathLst>
            </a:custGeom>
            <a:ln w="1524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364980" y="3255264"/>
              <a:ext cx="584200" cy="338455"/>
            </a:xfrm>
            <a:custGeom>
              <a:avLst/>
              <a:gdLst/>
              <a:ahLst/>
              <a:cxnLst/>
              <a:rect l="l" t="t" r="r" b="b"/>
              <a:pathLst>
                <a:path w="584200" h="338454">
                  <a:moveTo>
                    <a:pt x="414527" y="0"/>
                  </a:moveTo>
                  <a:lnTo>
                    <a:pt x="414527" y="84582"/>
                  </a:lnTo>
                  <a:lnTo>
                    <a:pt x="0" y="84582"/>
                  </a:lnTo>
                  <a:lnTo>
                    <a:pt x="0" y="253746"/>
                  </a:lnTo>
                  <a:lnTo>
                    <a:pt x="414527" y="253746"/>
                  </a:lnTo>
                  <a:lnTo>
                    <a:pt x="414527" y="338327"/>
                  </a:lnTo>
                  <a:lnTo>
                    <a:pt x="583692" y="169163"/>
                  </a:lnTo>
                  <a:lnTo>
                    <a:pt x="414527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364980" y="3255264"/>
              <a:ext cx="584200" cy="338455"/>
            </a:xfrm>
            <a:custGeom>
              <a:avLst/>
              <a:gdLst/>
              <a:ahLst/>
              <a:cxnLst/>
              <a:rect l="l" t="t" r="r" b="b"/>
              <a:pathLst>
                <a:path w="584200" h="338454">
                  <a:moveTo>
                    <a:pt x="414527" y="338327"/>
                  </a:moveTo>
                  <a:lnTo>
                    <a:pt x="414527" y="253746"/>
                  </a:lnTo>
                  <a:lnTo>
                    <a:pt x="0" y="253746"/>
                  </a:lnTo>
                  <a:lnTo>
                    <a:pt x="0" y="84582"/>
                  </a:lnTo>
                  <a:lnTo>
                    <a:pt x="414527" y="84582"/>
                  </a:lnTo>
                  <a:lnTo>
                    <a:pt x="414527" y="0"/>
                  </a:lnTo>
                  <a:lnTo>
                    <a:pt x="583692" y="169163"/>
                  </a:lnTo>
                  <a:lnTo>
                    <a:pt x="414527" y="338327"/>
                  </a:lnTo>
                  <a:close/>
                </a:path>
              </a:pathLst>
            </a:custGeom>
            <a:ln w="1524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886955" y="3220212"/>
              <a:ext cx="584200" cy="337185"/>
            </a:xfrm>
            <a:custGeom>
              <a:avLst/>
              <a:gdLst/>
              <a:ahLst/>
              <a:cxnLst/>
              <a:rect l="l" t="t" r="r" b="b"/>
              <a:pathLst>
                <a:path w="584200" h="337185">
                  <a:moveTo>
                    <a:pt x="415290" y="0"/>
                  </a:moveTo>
                  <a:lnTo>
                    <a:pt x="415290" y="84200"/>
                  </a:lnTo>
                  <a:lnTo>
                    <a:pt x="0" y="84200"/>
                  </a:lnTo>
                  <a:lnTo>
                    <a:pt x="0" y="252602"/>
                  </a:lnTo>
                  <a:lnTo>
                    <a:pt x="415290" y="252602"/>
                  </a:lnTo>
                  <a:lnTo>
                    <a:pt x="415290" y="336803"/>
                  </a:lnTo>
                  <a:lnTo>
                    <a:pt x="583692" y="168401"/>
                  </a:lnTo>
                  <a:lnTo>
                    <a:pt x="415290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886955" y="3220212"/>
              <a:ext cx="584200" cy="337185"/>
            </a:xfrm>
            <a:custGeom>
              <a:avLst/>
              <a:gdLst/>
              <a:ahLst/>
              <a:cxnLst/>
              <a:rect l="l" t="t" r="r" b="b"/>
              <a:pathLst>
                <a:path w="584200" h="337185">
                  <a:moveTo>
                    <a:pt x="415290" y="336803"/>
                  </a:moveTo>
                  <a:lnTo>
                    <a:pt x="415290" y="252602"/>
                  </a:lnTo>
                  <a:lnTo>
                    <a:pt x="0" y="252602"/>
                  </a:lnTo>
                  <a:lnTo>
                    <a:pt x="0" y="84200"/>
                  </a:lnTo>
                  <a:lnTo>
                    <a:pt x="415290" y="84200"/>
                  </a:lnTo>
                  <a:lnTo>
                    <a:pt x="415290" y="0"/>
                  </a:lnTo>
                  <a:lnTo>
                    <a:pt x="583692" y="168401"/>
                  </a:lnTo>
                  <a:lnTo>
                    <a:pt x="415290" y="336803"/>
                  </a:lnTo>
                  <a:close/>
                </a:path>
              </a:pathLst>
            </a:custGeom>
            <a:ln w="1524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399787" y="3268980"/>
              <a:ext cx="584200" cy="337185"/>
            </a:xfrm>
            <a:custGeom>
              <a:avLst/>
              <a:gdLst/>
              <a:ahLst/>
              <a:cxnLst/>
              <a:rect l="l" t="t" r="r" b="b"/>
              <a:pathLst>
                <a:path w="584200" h="337185">
                  <a:moveTo>
                    <a:pt x="415289" y="0"/>
                  </a:moveTo>
                  <a:lnTo>
                    <a:pt x="415289" y="84200"/>
                  </a:lnTo>
                  <a:lnTo>
                    <a:pt x="0" y="84200"/>
                  </a:lnTo>
                  <a:lnTo>
                    <a:pt x="0" y="252603"/>
                  </a:lnTo>
                  <a:lnTo>
                    <a:pt x="415289" y="252603"/>
                  </a:lnTo>
                  <a:lnTo>
                    <a:pt x="415289" y="336804"/>
                  </a:lnTo>
                  <a:lnTo>
                    <a:pt x="583691" y="168402"/>
                  </a:lnTo>
                  <a:lnTo>
                    <a:pt x="415289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399787" y="3268980"/>
              <a:ext cx="584200" cy="337185"/>
            </a:xfrm>
            <a:custGeom>
              <a:avLst/>
              <a:gdLst/>
              <a:ahLst/>
              <a:cxnLst/>
              <a:rect l="l" t="t" r="r" b="b"/>
              <a:pathLst>
                <a:path w="584200" h="337185">
                  <a:moveTo>
                    <a:pt x="415289" y="336804"/>
                  </a:moveTo>
                  <a:lnTo>
                    <a:pt x="415289" y="252603"/>
                  </a:lnTo>
                  <a:lnTo>
                    <a:pt x="0" y="252603"/>
                  </a:lnTo>
                  <a:lnTo>
                    <a:pt x="0" y="84200"/>
                  </a:lnTo>
                  <a:lnTo>
                    <a:pt x="415289" y="84200"/>
                  </a:lnTo>
                  <a:lnTo>
                    <a:pt x="415289" y="0"/>
                  </a:lnTo>
                  <a:lnTo>
                    <a:pt x="583691" y="168402"/>
                  </a:lnTo>
                  <a:lnTo>
                    <a:pt x="415289" y="336804"/>
                  </a:lnTo>
                  <a:close/>
                </a:path>
              </a:pathLst>
            </a:custGeom>
            <a:ln w="1524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2359" y="198165"/>
            <a:ext cx="8975209" cy="1111074"/>
          </a:xfrm>
        </p:spPr>
        <p:txBody>
          <a:bodyPr>
            <a:no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2800" b="1" spc="-10" dirty="0" smtClean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Мотивационные</a:t>
            </a:r>
            <a:r>
              <a:rPr lang="ru-RU" sz="2800" b="1" spc="25" dirty="0" smtClean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spc="-10" dirty="0" smtClean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техники,</a:t>
            </a:r>
            <a:r>
              <a:rPr lang="ru-RU" sz="2800" b="1" spc="20" dirty="0" smtClean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0" dirty="0" smtClean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800" b="0" spc="-30" dirty="0" smtClean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которых</a:t>
            </a:r>
            <a:r>
              <a:rPr lang="ru-RU" sz="2800" b="0" spc="10" dirty="0" smtClean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0" spc="-20" dirty="0" smtClean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всегда</a:t>
            </a:r>
            <a:r>
              <a:rPr lang="ru-RU" sz="2800" b="0" dirty="0" smtClean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0" spc="-10" dirty="0" smtClean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начинается </a:t>
            </a:r>
            <a:r>
              <a:rPr lang="ru-RU" sz="2800" b="0" spc="-585" dirty="0" smtClean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0" spc="-20" dirty="0" err="1" smtClean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манкотерапия</a:t>
            </a:r>
            <a:r>
              <a:rPr lang="ru-RU" sz="2800" b="0" spc="-20" dirty="0" smtClean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0" spc="-5" dirty="0" smtClean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0" dirty="0" smtClean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0" spc="-10" dirty="0" smtClean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0" spc="-5" dirty="0" smtClean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них человек</a:t>
            </a:r>
            <a:r>
              <a:rPr lang="ru-RU" sz="2800" b="0" spc="-15" dirty="0" smtClean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0" spc="-20" dirty="0" smtClean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всегда</a:t>
            </a:r>
            <a:r>
              <a:rPr lang="ru-RU" sz="2800" b="0" spc="10" dirty="0" smtClean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0" spc="-25" dirty="0" smtClean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заходит</a:t>
            </a:r>
            <a:r>
              <a:rPr lang="ru-RU" sz="2800" b="0" dirty="0" smtClean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в</a:t>
            </a:r>
            <a:br>
              <a:rPr lang="ru-RU" sz="2800" b="0" dirty="0" smtClean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пространство</a:t>
            </a:r>
            <a:r>
              <a:rPr lang="ru-RU" sz="2800" b="0" spc="5" dirty="0" smtClean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0" spc="-10" dirty="0" smtClean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работы</a:t>
            </a:r>
            <a:r>
              <a:rPr lang="ru-RU" sz="2800" b="0" spc="-5" dirty="0" smtClean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0" dirty="0" smtClean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0" spc="-5" dirty="0" smtClean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0" dirty="0" smtClean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манной</a:t>
            </a:r>
            <a:r>
              <a:rPr lang="ru-RU" sz="2800" b="0" spc="-10" dirty="0" smtClean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0" spc="-5" dirty="0" smtClean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крупой.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ject 10"/>
          <p:cNvSpPr/>
          <p:nvPr/>
        </p:nvSpPr>
        <p:spPr>
          <a:xfrm>
            <a:off x="5602660" y="1483914"/>
            <a:ext cx="337838" cy="957056"/>
          </a:xfrm>
          <a:custGeom>
            <a:avLst/>
            <a:gdLst/>
            <a:ahLst/>
            <a:cxnLst/>
            <a:rect l="l" t="t" r="r" b="b"/>
            <a:pathLst>
              <a:path w="338454" h="954405">
                <a:moveTo>
                  <a:pt x="253746" y="0"/>
                </a:moveTo>
                <a:lnTo>
                  <a:pt x="84582" y="0"/>
                </a:lnTo>
                <a:lnTo>
                  <a:pt x="84582" y="784860"/>
                </a:lnTo>
                <a:lnTo>
                  <a:pt x="0" y="784860"/>
                </a:lnTo>
                <a:lnTo>
                  <a:pt x="169163" y="954024"/>
                </a:lnTo>
                <a:lnTo>
                  <a:pt x="338328" y="784860"/>
                </a:lnTo>
                <a:lnTo>
                  <a:pt x="253746" y="784860"/>
                </a:lnTo>
                <a:lnTo>
                  <a:pt x="253746" y="0"/>
                </a:lnTo>
                <a:close/>
              </a:path>
            </a:pathLst>
          </a:custGeom>
          <a:solidFill>
            <a:srgbClr val="1CAC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8"/>
          <p:cNvSpPr/>
          <p:nvPr/>
        </p:nvSpPr>
        <p:spPr>
          <a:xfrm>
            <a:off x="7386799" y="1420365"/>
            <a:ext cx="515948" cy="452738"/>
          </a:xfrm>
          <a:custGeom>
            <a:avLst/>
            <a:gdLst/>
            <a:ahLst/>
            <a:cxnLst/>
            <a:rect l="l" t="t" r="r" b="b"/>
            <a:pathLst>
              <a:path w="516890" h="451485">
                <a:moveTo>
                  <a:pt x="101473" y="0"/>
                </a:moveTo>
                <a:lnTo>
                  <a:pt x="0" y="135001"/>
                </a:lnTo>
                <a:lnTo>
                  <a:pt x="331215" y="383794"/>
                </a:lnTo>
                <a:lnTo>
                  <a:pt x="280542" y="451231"/>
                </a:lnTo>
                <a:lnTo>
                  <a:pt x="516889" y="417703"/>
                </a:lnTo>
                <a:lnTo>
                  <a:pt x="483361" y="181229"/>
                </a:lnTo>
                <a:lnTo>
                  <a:pt x="432688" y="248793"/>
                </a:lnTo>
                <a:lnTo>
                  <a:pt x="101473" y="0"/>
                </a:lnTo>
                <a:close/>
              </a:path>
            </a:pathLst>
          </a:custGeom>
          <a:solidFill>
            <a:srgbClr val="1CAC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6"/>
          <p:cNvSpPr/>
          <p:nvPr/>
        </p:nvSpPr>
        <p:spPr>
          <a:xfrm>
            <a:off x="3732699" y="1416036"/>
            <a:ext cx="500102" cy="489671"/>
          </a:xfrm>
          <a:custGeom>
            <a:avLst/>
            <a:gdLst/>
            <a:ahLst/>
            <a:cxnLst/>
            <a:rect l="l" t="t" r="r" b="b"/>
            <a:pathLst>
              <a:path w="501014" h="488314">
                <a:moveTo>
                  <a:pt x="384429" y="0"/>
                </a:moveTo>
                <a:lnTo>
                  <a:pt x="64262" y="304164"/>
                </a:lnTo>
                <a:lnTo>
                  <a:pt x="6096" y="242950"/>
                </a:lnTo>
                <a:lnTo>
                  <a:pt x="0" y="481711"/>
                </a:lnTo>
                <a:lnTo>
                  <a:pt x="238760" y="487807"/>
                </a:lnTo>
                <a:lnTo>
                  <a:pt x="180594" y="426592"/>
                </a:lnTo>
                <a:lnTo>
                  <a:pt x="500761" y="122300"/>
                </a:lnTo>
                <a:lnTo>
                  <a:pt x="384429" y="0"/>
                </a:lnTo>
                <a:close/>
              </a:path>
            </a:pathLst>
          </a:custGeom>
          <a:solidFill>
            <a:srgbClr val="1CACE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39727" y="2674409"/>
            <a:ext cx="2586077" cy="3564814"/>
          </a:xfrm>
          <a:prstGeom prst="ellipse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758232" y="2063115"/>
            <a:ext cx="3853762" cy="2903643"/>
          </a:xfrm>
          <a:prstGeom prst="ellipse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183" y="2063115"/>
            <a:ext cx="4107299" cy="3381216"/>
          </a:xfrm>
          <a:prstGeom prst="ellipse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305" y="229235"/>
            <a:ext cx="11180981" cy="86416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2800" b="1" i="1" spc="-15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Арт-терапевтическая</a:t>
            </a:r>
            <a:r>
              <a:rPr lang="ru-RU" sz="2800" b="1" i="1" spc="4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spc="-1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</a:t>
            </a:r>
            <a:r>
              <a:rPr lang="ru-RU" sz="2800" b="1" i="1" spc="1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i="1" spc="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spc="-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манной</a:t>
            </a:r>
            <a:r>
              <a:rPr lang="ru-RU" sz="2800" b="1" i="1" spc="2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spc="-1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крупой.</a:t>
            </a:r>
            <a:br>
              <a:rPr lang="ru-RU" sz="2800" b="1" i="1" spc="-1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Рис</a:t>
            </a:r>
            <a:r>
              <a:rPr lang="ru-RU" sz="2800" b="1" i="1" spc="-5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b="1" i="1" spc="-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вани</a:t>
            </a:r>
            <a:r>
              <a:rPr lang="ru-RU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800" b="1" i="1" spc="-26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spc="-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b="1" i="1" spc="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spc="-1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</a:t>
            </a:r>
            <a:r>
              <a:rPr lang="ru-RU" sz="2800" b="1" i="1" spc="-6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е.</a:t>
            </a:r>
            <a:endParaRPr lang="ru-RU" sz="2800" b="1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ject 6"/>
          <p:cNvSpPr/>
          <p:nvPr/>
        </p:nvSpPr>
        <p:spPr>
          <a:xfrm>
            <a:off x="4269055" y="1160821"/>
            <a:ext cx="500102" cy="489671"/>
          </a:xfrm>
          <a:custGeom>
            <a:avLst/>
            <a:gdLst/>
            <a:ahLst/>
            <a:cxnLst/>
            <a:rect l="l" t="t" r="r" b="b"/>
            <a:pathLst>
              <a:path w="501014" h="488314">
                <a:moveTo>
                  <a:pt x="384428" y="0"/>
                </a:moveTo>
                <a:lnTo>
                  <a:pt x="64262" y="304165"/>
                </a:lnTo>
                <a:lnTo>
                  <a:pt x="6096" y="242950"/>
                </a:lnTo>
                <a:lnTo>
                  <a:pt x="0" y="481711"/>
                </a:lnTo>
                <a:lnTo>
                  <a:pt x="238760" y="487807"/>
                </a:lnTo>
                <a:lnTo>
                  <a:pt x="180594" y="426593"/>
                </a:lnTo>
                <a:lnTo>
                  <a:pt x="500761" y="122300"/>
                </a:lnTo>
                <a:lnTo>
                  <a:pt x="384428" y="0"/>
                </a:lnTo>
                <a:close/>
              </a:path>
            </a:pathLst>
          </a:custGeom>
          <a:solidFill>
            <a:srgbClr val="1CAC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10"/>
          <p:cNvSpPr/>
          <p:nvPr/>
        </p:nvSpPr>
        <p:spPr>
          <a:xfrm>
            <a:off x="5628521" y="1146176"/>
            <a:ext cx="337838" cy="957056"/>
          </a:xfrm>
          <a:custGeom>
            <a:avLst/>
            <a:gdLst/>
            <a:ahLst/>
            <a:cxnLst/>
            <a:rect l="l" t="t" r="r" b="b"/>
            <a:pathLst>
              <a:path w="338454" h="954405">
                <a:moveTo>
                  <a:pt x="253746" y="0"/>
                </a:moveTo>
                <a:lnTo>
                  <a:pt x="84582" y="0"/>
                </a:lnTo>
                <a:lnTo>
                  <a:pt x="84582" y="784860"/>
                </a:lnTo>
                <a:lnTo>
                  <a:pt x="0" y="784860"/>
                </a:lnTo>
                <a:lnTo>
                  <a:pt x="169163" y="954024"/>
                </a:lnTo>
                <a:lnTo>
                  <a:pt x="338328" y="784860"/>
                </a:lnTo>
                <a:lnTo>
                  <a:pt x="253746" y="784860"/>
                </a:lnTo>
                <a:lnTo>
                  <a:pt x="253746" y="0"/>
                </a:lnTo>
                <a:close/>
              </a:path>
            </a:pathLst>
          </a:custGeom>
          <a:solidFill>
            <a:srgbClr val="1CAC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8"/>
          <p:cNvSpPr/>
          <p:nvPr/>
        </p:nvSpPr>
        <p:spPr>
          <a:xfrm>
            <a:off x="7453987" y="1298998"/>
            <a:ext cx="515948" cy="452738"/>
          </a:xfrm>
          <a:custGeom>
            <a:avLst/>
            <a:gdLst/>
            <a:ahLst/>
            <a:cxnLst/>
            <a:rect l="l" t="t" r="r" b="b"/>
            <a:pathLst>
              <a:path w="516890" h="451485">
                <a:moveTo>
                  <a:pt x="101473" y="0"/>
                </a:moveTo>
                <a:lnTo>
                  <a:pt x="0" y="135001"/>
                </a:lnTo>
                <a:lnTo>
                  <a:pt x="331215" y="383794"/>
                </a:lnTo>
                <a:lnTo>
                  <a:pt x="280542" y="451231"/>
                </a:lnTo>
                <a:lnTo>
                  <a:pt x="516889" y="417703"/>
                </a:lnTo>
                <a:lnTo>
                  <a:pt x="483361" y="181229"/>
                </a:lnTo>
                <a:lnTo>
                  <a:pt x="432688" y="248793"/>
                </a:lnTo>
                <a:lnTo>
                  <a:pt x="101473" y="0"/>
                </a:lnTo>
                <a:close/>
              </a:path>
            </a:pathLst>
          </a:custGeom>
          <a:solidFill>
            <a:srgbClr val="1CACE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183" y="1604645"/>
            <a:ext cx="3879116" cy="3024411"/>
          </a:xfrm>
          <a:prstGeom prst="ellipse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03055" y="3362113"/>
            <a:ext cx="3574871" cy="2827232"/>
          </a:xfrm>
          <a:prstGeom prst="ellipse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/>
          <a:srcRect t="-343"/>
          <a:stretch>
            <a:fillRect/>
          </a:stretch>
        </p:blipFill>
        <p:spPr bwMode="auto">
          <a:xfrm>
            <a:off x="7377926" y="1528234"/>
            <a:ext cx="4563666" cy="3519916"/>
          </a:xfrm>
          <a:prstGeom prst="ellipse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735</Words>
  <Application>Microsoft Office PowerPoint</Application>
  <PresentationFormat>Произвольный</PresentationFormat>
  <Paragraphs>103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МКДОУ Балаганский детский сад  №3</vt:lpstr>
      <vt:lpstr>Слайд 2</vt:lpstr>
      <vt:lpstr>Идея использования манной крупы появилась на основе песочной  психотерапии. Большой терапевтический ресурс описанной техники  объясняется, прежде всего, свойствами манки, которые во многомсовпадают со свойствами песка. Работа с манкой активизирует творческие  ресурсы личности, предотвращает социальное выгорание, развивает  познавательный интерес участников. </vt:lpstr>
      <vt:lpstr>Слайд 4</vt:lpstr>
      <vt:lpstr>Задачи:</vt:lpstr>
      <vt:lpstr>Для работы по «Манкотерапии» можно использовать:</vt:lpstr>
      <vt:lpstr>Пять шагов в организации игрового процесса  с манной крупой:</vt:lpstr>
      <vt:lpstr>Мотивационные техники, с которых всегда начинается  манкотерапия. С них человек всегда заходит в пространство работы с манной крупой.</vt:lpstr>
      <vt:lpstr>Арт-терапевтическая работа с манной крупой. Рисование на манке.</vt:lpstr>
      <vt:lpstr>Рисование с помощью трафаретов.</vt:lpstr>
      <vt:lpstr>Арт-терапевтическая работа с манной крупой. Рисование цветной манкой.</vt:lpstr>
      <vt:lpstr>Адаптационные игры.</vt:lpstr>
      <vt:lpstr>Обучающие игры.</vt:lpstr>
      <vt:lpstr>Познавательные игры.</vt:lpstr>
      <vt:lpstr>Логопедические игры.</vt:lpstr>
      <vt:lpstr>Игры и занятия на световом столе.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МКДОУ Балаганский детский сад  №3</dc:title>
  <dc:creator>АННА</dc:creator>
  <cp:lastModifiedBy>Lena</cp:lastModifiedBy>
  <cp:revision>1</cp:revision>
  <dcterms:created xsi:type="dcterms:W3CDTF">2021-03-31T04:25:10Z</dcterms:created>
  <dcterms:modified xsi:type="dcterms:W3CDTF">2021-03-31T05:11:36Z</dcterms:modified>
</cp:coreProperties>
</file>