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64" r:id="rId4"/>
    <p:sldId id="265" r:id="rId5"/>
    <p:sldId id="270" r:id="rId6"/>
    <p:sldId id="269" r:id="rId7"/>
    <p:sldId id="268" r:id="rId8"/>
    <p:sldId id="276" r:id="rId9"/>
    <p:sldId id="275" r:id="rId10"/>
    <p:sldId id="274" r:id="rId11"/>
    <p:sldId id="273" r:id="rId12"/>
    <p:sldId id="272" r:id="rId13"/>
    <p:sldId id="271" r:id="rId14"/>
    <p:sldId id="277" r:id="rId15"/>
    <p:sldId id="279" r:id="rId16"/>
    <p:sldId id="280" r:id="rId17"/>
    <p:sldId id="278" r:id="rId18"/>
    <p:sldId id="281" r:id="rId19"/>
    <p:sldId id="282" r:id="rId20"/>
    <p:sldId id="284" r:id="rId21"/>
    <p:sldId id="285" r:id="rId22"/>
    <p:sldId id="283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85D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transtvie.com/text/760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491271" y="970500"/>
            <a:ext cx="8229600" cy="1143000"/>
          </a:xfrm>
        </p:spPr>
        <p:txBody>
          <a:bodyPr/>
          <a:lstStyle/>
          <a:p>
            <a:r>
              <a:rPr lang="ru-RU" altLang="ru-RU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hlinkClick r:id="rId2" tooltip="Постоянный адрес записи Фабрика ёлочных игрушек"/>
              </a:rPr>
              <a:t>Фабрика ёлочных игрушек</a:t>
            </a:r>
            <a:endParaRPr lang="ru-RU" alt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491271" y="1696245"/>
            <a:ext cx="8631315" cy="44690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4000" i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Ёлочные игрушки на фабрике «Иней» делаются вручную. Это очень трудоёмкая и тяжёлая работа, но в то же время необычайно увлекательная. Даже в создание простенького новогоднего шарика или фигурки нужно вложить много сил. Но обо всём по порядку.</a:t>
            </a:r>
            <a:endParaRPr lang="ru-RU" altLang="ru-RU" sz="4000" i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Picture 8" descr="newy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1" y="81625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ewy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86" y="399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55576" y="285293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4800" i="1" smtClean="0">
                <a:solidFill>
                  <a:srgbClr val="800080"/>
                </a:solidFill>
                <a:latin typeface="Monotype Corsiva" panose="03010101010201010101" pitchFamily="66" charset="0"/>
              </a:rPr>
              <a:t>А мы переходим в следующий цех, где игрушки приобретают металлический блеск.</a:t>
            </a:r>
            <a:endParaRPr lang="ru-RU" altLang="ru-RU" sz="4800" i="1" dirty="0">
              <a:solidFill>
                <a:srgbClr val="80008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134076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5400" i="1" smtClean="0">
                <a:solidFill>
                  <a:srgbClr val="800080"/>
                </a:solidFill>
                <a:latin typeface="Monotype Corsiva" panose="03010101010201010101" pitchFamily="66" charset="0"/>
              </a:rPr>
              <a:t>Метализация</a:t>
            </a:r>
            <a:endParaRPr lang="ru-RU" altLang="ru-RU" sz="5400" i="1">
              <a:solidFill>
                <a:srgbClr val="80008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0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Блестящий елочный ш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9975" y="1600200"/>
            <a:ext cx="3575050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841375" y="1124744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i="1" smtClean="0"/>
              <a:t>Это единственный автоматизированный процесс на всем производстве. В специальной машине игрушки покрываются алюминием, благодаря чему новогодние шарики приобретают зеркальный блеск.</a:t>
            </a: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03415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одготовка к метализ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836712"/>
            <a:ext cx="4038600" cy="3028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403648" y="1968191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i="1" smtClean="0"/>
              <a:t>Стеклянные заготовки вставляют «хвостиками» в специальные трубочки.</a:t>
            </a:r>
            <a:endParaRPr lang="ru-RU" alt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60099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Машина для металлизации елочных игру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908720"/>
            <a:ext cx="4038600" cy="3028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864768" y="1674688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i="1" smtClean="0"/>
              <a:t>Потом эти трубочки ставятся в машину для металлизации.</a:t>
            </a:r>
          </a:p>
          <a:p>
            <a:endParaRPr lang="ru-RU" altLang="ru-RU" sz="2800" i="1" smtClean="0"/>
          </a:p>
          <a:p>
            <a:r>
              <a:rPr lang="ru-RU" altLang="ru-RU" sz="2800" i="1" smtClean="0"/>
              <a:t>А как вы думаете, зачем в машине чашечки?</a:t>
            </a:r>
            <a:endParaRPr lang="ru-RU" alt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79566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827584" y="1412776"/>
            <a:ext cx="4038600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400" i="1" dirty="0" smtClean="0"/>
              <a:t>Эти чашечки нужны для того, чтобы ёлочные шарики приобрели металлический блеск только наполовину, а с другой стороны остались прозрачными. Из таких заготовок можно сделать, например, шар-аквариум: внутри шарика – водоросли из зелёного дождика и блестящие рыбки.</a:t>
            </a:r>
            <a:endParaRPr lang="ru-RU" altLang="ru-RU" sz="2400" i="1" dirty="0"/>
          </a:p>
        </p:txBody>
      </p:sp>
      <p:pic>
        <p:nvPicPr>
          <p:cNvPr id="3" name="Picture 9" descr="Чашечки для ёлочных игру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60648"/>
            <a:ext cx="4038600" cy="3028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0" descr="Шары-аквариу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3357563"/>
            <a:ext cx="2713037" cy="3500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03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765175"/>
            <a:ext cx="8229600" cy="53609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4400" i="1" smtClean="0">
                <a:latin typeface="Monotype Corsiva" panose="03010101010201010101" pitchFamily="66" charset="0"/>
              </a:rPr>
              <a:t>Машина для метализации очень древняя, но её всячески оберегают, так как она на предприятии осталась одна. Вторая сломалась. </a:t>
            </a:r>
          </a:p>
          <a:p>
            <a:pPr>
              <a:buFontTx/>
              <a:buNone/>
            </a:pPr>
            <a:r>
              <a:rPr lang="ru-RU" altLang="ru-RU" sz="4400" i="1" smtClean="0">
                <a:latin typeface="Monotype Corsiva" panose="03010101010201010101" pitchFamily="66" charset="0"/>
              </a:rPr>
              <a:t>А новое оборудование очень дорогое.</a:t>
            </a:r>
          </a:p>
          <a:p>
            <a:endParaRPr lang="ru-RU" altLang="ru-RU" sz="4400" i="1" smtClean="0">
              <a:latin typeface="Monotype Corsiva" panose="03010101010201010101" pitchFamily="66" charset="0"/>
            </a:endParaRPr>
          </a:p>
          <a:p>
            <a:r>
              <a:rPr lang="ru-RU" altLang="ru-RU" sz="4400" i="1" smtClean="0">
                <a:latin typeface="Monotype Corsiva" panose="03010101010201010101" pitchFamily="66" charset="0"/>
              </a:rPr>
              <a:t>Как она работает?</a:t>
            </a:r>
            <a:endParaRPr lang="ru-RU" altLang="ru-RU" sz="44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87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Машина для металлиз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3501008"/>
            <a:ext cx="4038600" cy="3028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832545" y="1126560"/>
            <a:ext cx="4027487" cy="57610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400" i="1" dirty="0" smtClean="0"/>
              <a:t>Сверху в машине крепятся алюминиевые пружинки. Внутри температура доходит до 700 градусов. Образуется пар. Алюминиевые пружинки плавятся и пары алюминия оседают на ёлочных игрушках. Машина закрывается на полтора часа и все полтора часа барабан вращается, чтобы игрушки равномерно покрылись зеркальным металлическим блеском.</a:t>
            </a: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749735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окраска елочных игру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844675"/>
            <a:ext cx="4316412" cy="3236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1600200"/>
            <a:ext cx="37544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i="1" smtClean="0"/>
              <a:t>В этом цехе работники окунают уже металлизированные ёлочные игрушки в ведра с красками. И вот что получается:</a:t>
            </a:r>
            <a:endParaRPr lang="ru-RU" alt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96267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окраска ёлочных игру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i="1" smtClean="0"/>
              <a:t>Если шарик с одной стороны должен оставаться прозрачным, то его окунают в ведро с краской не полностью, а только с непрозрачной стороны.</a:t>
            </a:r>
          </a:p>
          <a:p>
            <a:endParaRPr lang="ru-RU" altLang="ru-RU" sz="2400" i="1" smtClean="0"/>
          </a:p>
          <a:p>
            <a:r>
              <a:rPr lang="ru-RU" altLang="ru-RU" sz="2400" i="1" smtClean="0"/>
              <a:t>Потом какое-то время шарики сохнут.</a:t>
            </a: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60232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526" y="1340768"/>
            <a:ext cx="32591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270219" y="765714"/>
            <a:ext cx="4046198" cy="5113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400" dirty="0" smtClean="0"/>
          </a:p>
          <a:p>
            <a:r>
              <a:rPr lang="ru-RU" altLang="ru-RU" sz="2400" i="1" dirty="0" smtClean="0"/>
              <a:t>Затем берётся трафарет с рисунком.</a:t>
            </a:r>
          </a:p>
          <a:p>
            <a:r>
              <a:rPr lang="ru-RU" altLang="ru-RU" sz="2400" i="1" dirty="0" smtClean="0"/>
              <a:t>Туда закладывается шарик и с помощью баллончика с краской трафарет переносится на ёлочную игрушку. На шарике получается не готовый рисунок, а только макет, который художники затем разрисовывают.</a:t>
            </a: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78489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39952" y="2636912"/>
            <a:ext cx="4038600" cy="4525963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i="1" smtClean="0"/>
              <a:t>Давайте пройдём по цехам фабрики ёлочных игрушек, и понаблюдаем за тем, как обычные стеклянные трубки</a:t>
            </a:r>
            <a:r>
              <a:rPr lang="ru-RU" altLang="ru-RU" sz="2800" smtClean="0"/>
              <a:t>…</a:t>
            </a:r>
            <a:endParaRPr lang="ru-RU" altLang="ru-RU" sz="2800" dirty="0"/>
          </a:p>
        </p:txBody>
      </p:sp>
      <p:pic>
        <p:nvPicPr>
          <p:cNvPr id="6" name="Picture 10" descr="Стеклянные трубки для производства ёлочных игру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77" y="764704"/>
            <a:ext cx="3667125" cy="5040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1417638"/>
            <a:ext cx="8229600" cy="4857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4400" i="1" dirty="0" smtClean="0">
                <a:solidFill>
                  <a:srgbClr val="800080"/>
                </a:solidFill>
                <a:latin typeface="Monotype Corsiva" panose="03010101010201010101" pitchFamily="66" charset="0"/>
              </a:rPr>
              <a:t>Это самая интересная и творческая работа на всём производстве. В этом цехе игрушки разукрашивают. Вручную. И пусть по трафаретным рисункам, но всё равно среди похожих игрушек вы не найдёте совершенно одинаковых.</a:t>
            </a:r>
            <a:endParaRPr lang="ru-RU" altLang="ru-RU" sz="4400" i="1" dirty="0">
              <a:solidFill>
                <a:srgbClr val="80008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62068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5400" b="1" dirty="0" smtClean="0">
                <a:solidFill>
                  <a:srgbClr val="800080"/>
                </a:solidFill>
                <a:latin typeface="Monotype Corsiva" panose="03010101010201010101" pitchFamily="66" charset="0"/>
              </a:rPr>
              <a:t>Раскраска</a:t>
            </a:r>
            <a:endParaRPr lang="ru-RU" altLang="ru-RU" sz="5400" b="1" dirty="0">
              <a:solidFill>
                <a:srgbClr val="80008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65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Елочные шары с лисич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72816"/>
            <a:ext cx="4546600" cy="3409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000" i="1" smtClean="0"/>
              <a:t>Именно поэтому после прогулки по фабрике в магазине игрушек покупатели так долго и придирчиво выбирали свои шарики и фигурки. А один пацанёнок крикнул: «Мама, я выбрал, я хочу этого Деда мороза». «Что тут выбирать, они же все одинаковые», - сердилась мамаша. «Нет, смотри, он мне подмигивает, а другие – нет».</a:t>
            </a:r>
            <a:endParaRPr lang="ru-RU" alt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017589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Здесь работают худож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8192" y="1412776"/>
            <a:ext cx="4038600" cy="3028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899592" y="16288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i="1" dirty="0" smtClean="0"/>
              <a:t>Зал художников чем-то похож на современный офис. Но вместо компьютеров – коробки с игрушками, а вместо канцелярских принадлежностей – краски с кисточками</a:t>
            </a:r>
            <a:r>
              <a:rPr lang="ru-RU" altLang="ru-RU" sz="2400" dirty="0" smtClean="0"/>
              <a:t>.</a:t>
            </a:r>
          </a:p>
          <a:p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302425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раски для елочных игру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866" y="476672"/>
            <a:ext cx="3527425" cy="2646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9" descr="Пудра для елочных игруш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457" y="3538741"/>
            <a:ext cx="3465512" cy="2600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0" descr="Художник разрисовывает елочную игрушк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878" y="4077072"/>
            <a:ext cx="3240088" cy="2430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i="1" smtClean="0"/>
              <a:t>На столах – гуашь, акриловые краски, мелкие бусинки, серебряная и золотистая пудра.</a:t>
            </a:r>
            <a:endParaRPr lang="ru-RU" alt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177013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1115616" y="836712"/>
            <a:ext cx="722148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5400" i="1" dirty="0" smtClean="0">
                <a:solidFill>
                  <a:srgbClr val="800080"/>
                </a:solidFill>
                <a:latin typeface="Monotype Corsiva" panose="03010101010201010101" pitchFamily="66" charset="0"/>
              </a:rPr>
              <a:t>Игрушки 60-ых – 70-ых годов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pic>
        <p:nvPicPr>
          <p:cNvPr id="3" name="Picture 11" descr="Игрушки 60-ых – 70-ых годо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100" y="2276872"/>
            <a:ext cx="5642520" cy="42264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008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5400" i="1" smtClean="0">
                <a:solidFill>
                  <a:srgbClr val="800080"/>
                </a:solidFill>
                <a:latin typeface="Monotype Corsiva" panose="03010101010201010101" pitchFamily="66" charset="0"/>
              </a:rPr>
              <a:t>Игрушки 70-ых годов</a:t>
            </a:r>
            <a:r>
              <a:rPr lang="ru-RU" altLang="ru-RU" smtClean="0"/>
              <a:t> </a:t>
            </a:r>
            <a:endParaRPr lang="ru-RU" altLang="ru-RU" dirty="0"/>
          </a:p>
        </p:txBody>
      </p:sp>
      <p:pic>
        <p:nvPicPr>
          <p:cNvPr id="3" name="Picture 6" descr="Игрушки 70-ых годо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263650"/>
            <a:ext cx="6769100" cy="50911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35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536" y="90872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5400" i="1" smtClean="0">
                <a:solidFill>
                  <a:srgbClr val="800080"/>
                </a:solidFill>
                <a:latin typeface="Monotype Corsiva" panose="03010101010201010101" pitchFamily="66" charset="0"/>
              </a:rPr>
              <a:t>Игрушки 80-ых годов</a:t>
            </a:r>
            <a:r>
              <a:rPr lang="ru-RU" altLang="ru-RU" smtClean="0"/>
              <a:t> </a:t>
            </a:r>
            <a:endParaRPr lang="ru-RU" altLang="ru-RU" dirty="0"/>
          </a:p>
        </p:txBody>
      </p:sp>
      <p:pic>
        <p:nvPicPr>
          <p:cNvPr id="3" name="Picture 6" descr="Игрушки 80-ых годо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628800"/>
            <a:ext cx="6218361" cy="4946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567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23528" y="69269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5400" i="1" smtClean="0">
                <a:solidFill>
                  <a:srgbClr val="800080"/>
                </a:solidFill>
                <a:latin typeface="Monotype Corsiva" panose="03010101010201010101" pitchFamily="66" charset="0"/>
              </a:rPr>
              <a:t>Современная игрушка</a:t>
            </a:r>
            <a:r>
              <a:rPr lang="ru-RU" altLang="ru-RU" smtClean="0"/>
              <a:t> </a:t>
            </a:r>
            <a:endParaRPr lang="ru-RU" altLang="ru-RU"/>
          </a:p>
        </p:txBody>
      </p:sp>
      <p:pic>
        <p:nvPicPr>
          <p:cNvPr id="3" name="Picture 8" descr="Современная игрушк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230" y="1556792"/>
            <a:ext cx="4038600" cy="3025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9" descr="Современная игрушка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3356992"/>
            <a:ext cx="4038600" cy="3030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700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536" y="76470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5400" i="1" smtClean="0">
                <a:solidFill>
                  <a:srgbClr val="800080"/>
                </a:solidFill>
                <a:latin typeface="Monotype Corsiva" panose="03010101010201010101" pitchFamily="66" charset="0"/>
              </a:rPr>
              <a:t>Современная игрушка с сельским пейзажем</a:t>
            </a:r>
            <a:r>
              <a:rPr lang="ru-RU" altLang="ru-RU" sz="4000" smtClean="0"/>
              <a:t> </a:t>
            </a:r>
            <a:endParaRPr lang="ru-RU" altLang="ru-RU" sz="4000" dirty="0"/>
          </a:p>
        </p:txBody>
      </p:sp>
      <p:pic>
        <p:nvPicPr>
          <p:cNvPr id="3" name="Picture 6" descr="Современная игрушка с сельским пейзажем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106" y="2420888"/>
            <a:ext cx="5472459" cy="40996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856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Ёлочные игрушки с символом года - бы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284984"/>
            <a:ext cx="4038600" cy="3028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25016" y="98072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b="1" dirty="0" smtClean="0"/>
              <a:t>Секреты производства ёлочных игрушек</a:t>
            </a:r>
            <a:endParaRPr lang="ru-RU" altLang="ru-RU" sz="4000" b="1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25016" y="2266369"/>
            <a:ext cx="4043363" cy="4061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000" i="1" dirty="0" smtClean="0">
                <a:latin typeface="Monotype Corsiva" panose="03010101010201010101" pitchFamily="66" charset="0"/>
              </a:rPr>
              <a:t>Каждый год ассортимент на 80% обновляется. А под номером 5 всегда идёт игрушка с символом года. Весь этот год выпускался шар с символом следующего 2009 года – быком. Несмотря на то, что год быка только наступает, на фабрике ёлочных игрушек его царство заканчивается. Сразу после Нового года – в январе – в производство будет запущен шар с тигром, так как 2010-й – год тигра. А фабрика по изготовлению ёлочных игрушек целый год работает только ради одного праздника.</a:t>
            </a:r>
            <a:endParaRPr lang="ru-RU" altLang="ru-RU" sz="20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0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Новогодняя ел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124744"/>
            <a:ext cx="30210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i="1" smtClean="0"/>
              <a:t>…превращается в разноцветные игрушки – непременный атрибут новогоднего праздника.</a:t>
            </a:r>
            <a:endParaRPr lang="ru-RU" alt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98072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smtClean="0"/>
              <a:t>СТЕКЛО – Ручная работа</a:t>
            </a:r>
            <a:endParaRPr lang="ru-RU" altLang="ru-RU" b="1" dirty="0"/>
          </a:p>
        </p:txBody>
      </p:sp>
      <p:pic>
        <p:nvPicPr>
          <p:cNvPr id="3" name="Picture 6" descr="Стеклянная елочная игрушка сделана вручну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2348880"/>
            <a:ext cx="3960812" cy="3411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4138" y="1844104"/>
            <a:ext cx="4247902" cy="4421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Monotype Corsiva" panose="03010101010201010101" pitchFamily="66" charset="0"/>
              </a:rPr>
              <a:t>Такая надпись с голограммой есть на каждой игрушке, которая произведена на </a:t>
            </a:r>
            <a:r>
              <a:rPr lang="ru-RU" altLang="ru-RU" sz="2000" dirty="0" err="1" smtClean="0">
                <a:latin typeface="Monotype Corsiva" panose="03010101010201010101" pitchFamily="66" charset="0"/>
              </a:rPr>
              <a:t>Павло</a:t>
            </a:r>
            <a:r>
              <a:rPr lang="ru-RU" altLang="ru-RU" sz="2000" dirty="0" smtClean="0">
                <a:latin typeface="Monotype Corsiva" panose="03010101010201010101" pitchFamily="66" charset="0"/>
              </a:rPr>
              <a:t>-Посадской фабрике ёлочных игрушек «Иней». Но и без надписи любую сделанную здесь игрушку легко можно отличить от пластмассовых китайских шаров, коими завалены все наши магазины. Странно, судя по тому, как народ с ажиотажем сметает с полок магазинов китайский ширпотреб, спрос на новогодние игрушки все же есть. Жаль только, что крупные магазины предлагают нам то, что обходится им дешевле и мало интересуются качеством.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Monotype Corsiva" panose="03010101010201010101" pitchFamily="66" charset="0"/>
              </a:rPr>
              <a:t>Стеклянная игрушка, сделанная вручную – </a:t>
            </a:r>
            <a:r>
              <a:rPr lang="ru-RU" altLang="ru-RU" sz="2000" i="1" dirty="0" smtClean="0">
                <a:latin typeface="Monotype Corsiva" panose="03010101010201010101" pitchFamily="66" charset="0"/>
              </a:rPr>
              <a:t>другая</a:t>
            </a:r>
            <a:r>
              <a:rPr lang="ru-RU" altLang="ru-RU" sz="2000" dirty="0" smtClean="0">
                <a:latin typeface="Monotype Corsiva" panose="03010101010201010101" pitchFamily="66" charset="0"/>
              </a:rPr>
              <a:t>. Она очень красивая и оригинальная.</a:t>
            </a:r>
            <a:endParaRPr lang="ru-RU" alt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46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ры с дедом морозом и снегуроч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" y="2852936"/>
            <a:ext cx="4326203" cy="32446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Елочные фигур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490" y="2276872"/>
            <a:ext cx="4248442" cy="31863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9113" y="85040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dirty="0" smtClean="0"/>
              <a:t>В итоге получается </a:t>
            </a:r>
          </a:p>
          <a:p>
            <a:r>
              <a:rPr lang="ru-RU" altLang="ru-RU" sz="4000" dirty="0" smtClean="0"/>
              <a:t>вот такая красота.</a:t>
            </a: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2342404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 smtClean="0"/>
              <a:t>                           </a:t>
            </a:r>
            <a:r>
              <a:rPr lang="ru-RU" altLang="ru-RU" i="1" dirty="0" smtClean="0">
                <a:latin typeface="Monotype Corsiva" panose="03010101010201010101" pitchFamily="66" charset="0"/>
              </a:rPr>
              <a:t>Презентацию подготовила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i="1" dirty="0" smtClean="0">
                <a:latin typeface="Monotype Corsiva" panose="03010101010201010101" pitchFamily="66" charset="0"/>
              </a:rPr>
              <a:t>                 воспитатель Куимова Нина Ивановна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i="1" dirty="0" smtClean="0">
                <a:latin typeface="Monotype Corsiva" panose="03010101010201010101" pitchFamily="66" charset="0"/>
              </a:rPr>
              <a:t>Текстовый материал взят из ресурсов Интернета.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i="1" dirty="0" smtClean="0">
                <a:latin typeface="Monotype Corsiva" panose="03010101010201010101" pitchFamily="66" charset="0"/>
              </a:rPr>
              <a:t>                                2021 год.</a:t>
            </a:r>
            <a:endParaRPr lang="ru-RU" altLang="ru-RU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Стеклодув на фабрике ёлочных игру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341438"/>
            <a:ext cx="3954462" cy="2965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683568" y="1628800"/>
            <a:ext cx="4038600" cy="4464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i="1" smtClean="0"/>
              <a:t>Самая тяжёлая работа у стеклодувов. Они целыми днями сидят возле горелки, растапливают стеклянные трубочки, и выдувают из них шарики. В цехе очень жарко и стоит невыносимый шум от работающей вытяжки.</a:t>
            </a: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1436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Цех по производству ёлочных игру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484784"/>
            <a:ext cx="3463925" cy="3678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827584" y="1916832"/>
            <a:ext cx="4038600" cy="3921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i="1" dirty="0" smtClean="0"/>
              <a:t>Стеклянную трубочку необходимо как можно лучше растопить на пламени горелки. Странно, но почему-то стеклодувы не пользуются перчаткам. Хотя стекло сильно нагревается </a:t>
            </a: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17827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к делают елочные игру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988840"/>
            <a:ext cx="4038600" cy="3529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5092987" y="2780928"/>
            <a:ext cx="32954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i="1" smtClean="0"/>
              <a:t>Потом нужно быстро выдуть шарик.</a:t>
            </a:r>
            <a:endParaRPr lang="ru-RU" alt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20366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Выдувание елочного шар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4675"/>
            <a:ext cx="4038600" cy="3889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i="1" smtClean="0"/>
              <a:t>Потом на глазок оценить полученный экземпляр. Если он получился кривоватым – снова в огонь, и снова дуть. Если все нормально, отложить шарик в коробочку. </a:t>
            </a:r>
            <a:endParaRPr lang="ru-RU" alt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90515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755576" y="16288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i="1" smtClean="0"/>
              <a:t>Чтобы получилась фигурка, горячий шарик помещается в клещи и надувается прямо в них.</a:t>
            </a:r>
            <a:endParaRPr lang="ru-RU" altLang="ru-RU" sz="2800" i="1" dirty="0"/>
          </a:p>
        </p:txBody>
      </p:sp>
      <p:pic>
        <p:nvPicPr>
          <p:cNvPr id="3" name="Picture 7" descr="Клещи для елочных фиг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50050"/>
            <a:ext cx="4038600" cy="3028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07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Гол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" y="1600200"/>
            <a:ext cx="4608513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5076825" y="1600200"/>
            <a:ext cx="388778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i="1" smtClean="0"/>
              <a:t>В результате работы стеклодувов получаются прозрачные ёлочные фигурки, которые смешно называются – гольё</a:t>
            </a:r>
            <a:r>
              <a:rPr lang="ru-RU" altLang="ru-RU" sz="2800" smtClean="0"/>
              <a:t>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62479290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64A2"/>
      </a:hlink>
      <a:folHlink>
        <a:srgbClr val="8064A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857</Words>
  <Application>Microsoft Office PowerPoint</Application>
  <PresentationFormat>Экран (4:3)</PresentationFormat>
  <Paragraphs>51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Monotype Corsiva</vt:lpstr>
      <vt:lpstr>1_Тема Office</vt:lpstr>
      <vt:lpstr>Фабрика ёлочных игрушек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51</cp:revision>
  <dcterms:created xsi:type="dcterms:W3CDTF">2014-07-06T18:18:01Z</dcterms:created>
  <dcterms:modified xsi:type="dcterms:W3CDTF">2021-11-22T13:34:17Z</dcterms:modified>
</cp:coreProperties>
</file>