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Default ContentType="image/x-emf" Extension="emf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8" r:id="rId4"/>
    <p:sldId id="258" r:id="rId5"/>
    <p:sldId id="267" r:id="rId6"/>
    <p:sldId id="279" r:id="rId7"/>
    <p:sldId id="270" r:id="rId8"/>
    <p:sldId id="282" r:id="rId9"/>
    <p:sldId id="283" r:id="rId10"/>
    <p:sldId id="298" r:id="rId11"/>
    <p:sldId id="268" r:id="rId12"/>
    <p:sldId id="286" r:id="rId13"/>
    <p:sldId id="299" r:id="rId14"/>
    <p:sldId id="300" r:id="rId15"/>
    <p:sldId id="291" r:id="rId16"/>
    <p:sldId id="301" r:id="rId17"/>
    <p:sldId id="269" r:id="rId18"/>
    <p:sldId id="302" r:id="rId19"/>
    <p:sldId id="288" r:id="rId20"/>
    <p:sldId id="280" r:id="rId21"/>
    <p:sldId id="261" r:id="rId22"/>
    <p:sldId id="284" r:id="rId23"/>
    <p:sldId id="287" r:id="rId24"/>
    <p:sldId id="292" r:id="rId25"/>
    <p:sldId id="264" r:id="rId26"/>
    <p:sldId id="293" r:id="rId27"/>
    <p:sldId id="294" r:id="rId28"/>
    <p:sldId id="259" r:id="rId29"/>
    <p:sldId id="266" r:id="rId30"/>
    <p:sldId id="295" r:id="rId31"/>
    <p:sldId id="265" r:id="rId32"/>
    <p:sldId id="296" r:id="rId33"/>
    <p:sldId id="297" r:id="rId34"/>
    <p:sldId id="304" r:id="rId35"/>
    <p:sldId id="305" r:id="rId36"/>
    <p:sldId id="260" r:id="rId37"/>
    <p:sldId id="26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BF6"/>
    <a:srgbClr val="0D2969"/>
    <a:srgbClr val="A20000"/>
    <a:srgbClr val="0613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7" autoAdjust="0"/>
    <p:restoredTop sz="96219" autoAdjust="0"/>
  </p:normalViewPr>
  <p:slideViewPr>
    <p:cSldViewPr>
      <p:cViewPr varScale="1">
        <p:scale>
          <a:sx n="69" d="100"/>
          <a:sy n="69" d="100"/>
        </p:scale>
        <p:origin x="-163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29E29-E311-4D1E-891D-09D94A6A2A5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1884-650A-47CD-B717-CC51FF866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6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1884-650A-47CD-B717-CC51FF866E5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70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7" y="0"/>
            <a:ext cx="3048007" cy="28620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725145"/>
            <a:ext cx="2592288" cy="21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945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6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6148739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5" y="6103980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6103981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879" y="6121902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860" y="6073940"/>
            <a:ext cx="831304" cy="818003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509121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178636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9" y="6213519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6176673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780" y="6213520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7" y="6233262"/>
            <a:ext cx="7985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9987" y="6233262"/>
            <a:ext cx="801147" cy="714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88568" y="575743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6121903"/>
            <a:ext cx="828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799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97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50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30616" y="4941169"/>
            <a:ext cx="1728192" cy="19843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61" y="0"/>
            <a:ext cx="1440160" cy="135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932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23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6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04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2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9161"/>
            <a:ext cx="1689277" cy="2088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F6CA-C76E-4D68-8D61-168775A37B0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F7FA3-59B4-4058-8A5C-B48F5A800A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9574" y="27000"/>
            <a:ext cx="1543452" cy="1412776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1"/>
            <a:ext cx="9144000" cy="6957392"/>
          </a:xfrm>
          <a:prstGeom prst="frame">
            <a:avLst>
              <a:gd name="adj1" fmla="val 62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24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 ?><Relationships xmlns="http://schemas.openxmlformats.org/package/2006/relationships"><Relationship Id="rId3" Target="../media/image23.gif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5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gif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7" Target="../media/image54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53.jpeg" Type="http://schemas.openxmlformats.org/officeDocument/2006/relationships/image"/><Relationship Id="rId5" Target="../media/image52.jpe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kuimova-nina-ivanovna" TargetMode="External"/><Relationship Id="rId2" Type="http://schemas.openxmlformats.org/officeDocument/2006/relationships/hyperlink" Target="http://www.maam.ru/users/Kuimova1982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gif"/><Relationship Id="rId4" Type="http://schemas.openxmlformats.org/officeDocument/2006/relationships/hyperlink" Target="https://nsportal.ru/kuimova-nina-ivanovna" TargetMode="External"/></Relationships>
</file>

<file path=ppt/slides/_rels/slide22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pn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59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61.jpeg" Type="http://schemas.openxmlformats.org/officeDocument/2006/relationships/image"/><Relationship Id="rId2" Target="../media/image60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63.jpeg" Type="http://schemas.openxmlformats.org/officeDocument/2006/relationships/image"/><Relationship Id="rId4" Target="../media/image62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66.jpe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69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2;&#1072;&#1085;/&#1076;&#1080;&#1087;&#1083;&#1086;&#1080;%20&#1087;&#1091;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&#1089;&#1082;&#1072;&#1085;/&#1076;&#1080;&#1087;&#1083;&#1086;&#1084;%20&#1074;&#1091;&#1079;.pdf" TargetMode="External"/></Relationships>
</file>

<file path=ppt/slides/_rels/slide5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18.gif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22.gif" Type="http://schemas.openxmlformats.org/officeDocument/2006/relationships/image"/><Relationship Id="rId4" Target="../media/image21.gif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7077" y="205045"/>
            <a:ext cx="5976664" cy="1152127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61370"/>
                </a:solidFill>
                <a:latin typeface="Monotype Corsiva" pitchFamily="66" charset="0"/>
              </a:rPr>
              <a:t>ПОРТФОЛИО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7077" y="1794578"/>
            <a:ext cx="6904856" cy="1800200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A20000"/>
                </a:solidFill>
                <a:latin typeface="Monotype Corsiva" pitchFamily="66" charset="0"/>
              </a:rPr>
              <a:t>Воспитателя </a:t>
            </a:r>
            <a:endParaRPr lang="en-US" sz="3600" dirty="0">
              <a:solidFill>
                <a:srgbClr val="A20000"/>
              </a:solidFill>
              <a:latin typeface="Monotype Corsiva" pitchFamily="66" charset="0"/>
            </a:endParaRPr>
          </a:p>
          <a:p>
            <a:r>
              <a:rPr lang="ru-RU" sz="3600" dirty="0">
                <a:solidFill>
                  <a:srgbClr val="A20000"/>
                </a:solidFill>
                <a:latin typeface="Monotype Corsiva" pitchFamily="66" charset="0"/>
              </a:rPr>
              <a:t>Куимовой Нины Ивановны </a:t>
            </a:r>
            <a:endParaRPr lang="ru-RU" sz="2800" dirty="0">
              <a:solidFill>
                <a:srgbClr val="A20000"/>
              </a:solidFill>
              <a:latin typeface="Monotype Corsiva" pitchFamily="66" charset="0"/>
            </a:endParaRPr>
          </a:p>
          <a:p>
            <a:pPr lvl="0"/>
            <a:r>
              <a:rPr lang="ru-RU" sz="2800" dirty="0">
                <a:solidFill>
                  <a:srgbClr val="A20000"/>
                </a:solidFill>
                <a:latin typeface="Monotype Corsiva" pitchFamily="66" charset="0"/>
              </a:rPr>
              <a:t>МК ДОУ </a:t>
            </a:r>
            <a:r>
              <a:rPr lang="ru-RU" sz="2800" dirty="0" err="1">
                <a:solidFill>
                  <a:srgbClr val="A20000"/>
                </a:solidFill>
                <a:latin typeface="Monotype Corsiva" pitchFamily="66" charset="0"/>
              </a:rPr>
              <a:t>Балаганского</a:t>
            </a:r>
            <a:r>
              <a:rPr lang="ru-RU" sz="2800" dirty="0">
                <a:solidFill>
                  <a:srgbClr val="A20000"/>
                </a:solidFill>
                <a:latin typeface="Monotype Corsiva" pitchFamily="66" charset="0"/>
              </a:rPr>
              <a:t> Детского Сада № 3</a:t>
            </a:r>
          </a:p>
          <a:p>
            <a:endParaRPr lang="ru-RU" dirty="0">
              <a:solidFill>
                <a:srgbClr val="A2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73131">
            <a:off x="5551921" y="3838033"/>
            <a:ext cx="2580181" cy="19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83200"/>
      </p:ext>
    </p:ext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322389"/>
              </p:ext>
            </p:extLst>
          </p:nvPr>
        </p:nvGraphicFramePr>
        <p:xfrm>
          <a:off x="107505" y="193103"/>
          <a:ext cx="8928992" cy="6269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8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685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документа его номер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9369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«Формы,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методы и приемы изучения русского языка в дошкольной образовательной организации через различные виды детской деятельности»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18.10 - 20.</a:t>
                      </a:r>
                      <a:r>
                        <a:rPr lang="ru-RU" sz="1600" baseline="0" dirty="0"/>
                        <a:t>10. 2021г.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ГАУ ДПО ИРО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016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Кейс-сессия «Инновационная деятельность педагога дошкольного образования в условиях реализации профессионального стандарта педагога»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 10.2021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ИРО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«Психолого-педагогическое сопровождение детей и родителей в ДОУ»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18.10-08.11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ГАУ ДПО ИРО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Воспитание ценностных ориентиров у младших дошкольников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уроках технологии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февраля 2020г.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вебинара издательство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БИНОМ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957531"/>
                  </a:ext>
                </a:extLst>
              </a:tr>
              <a:tr h="1017310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42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20688"/>
            <a:ext cx="3096344" cy="265010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0"/>
            <a:ext cx="6275040" cy="7249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61370"/>
                </a:solidFill>
                <a:latin typeface="Monotype Corsiva" pitchFamily="66" charset="0"/>
              </a:rPr>
              <a:t>Курсы повышения квалификации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993062" y="2631962"/>
            <a:ext cx="3378557" cy="4628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5184" y="2609335"/>
            <a:ext cx="3350644" cy="47050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54346" y="-22769"/>
            <a:ext cx="2946756" cy="41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182035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81768">
            <a:off x="984448" y="76786"/>
            <a:ext cx="2720047" cy="38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564904"/>
            <a:ext cx="2843945" cy="24340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441" y="56140"/>
            <a:ext cx="2438832" cy="34823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093" y="3538472"/>
            <a:ext cx="2308637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01868">
            <a:off x="1269215" y="2907335"/>
            <a:ext cx="2760335" cy="392093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06405" y="2034160"/>
            <a:ext cx="3461452" cy="4800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43238" y="-377462"/>
            <a:ext cx="2786951" cy="3817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6839" y="2009263"/>
            <a:ext cx="3451675" cy="48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43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69243" y="-412860"/>
            <a:ext cx="3162105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51735" y="2384769"/>
            <a:ext cx="3024337" cy="4248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14271" y="2244195"/>
            <a:ext cx="3600399" cy="51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530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0D2969"/>
                </a:solidFill>
                <a:latin typeface="Monotype Corsiva" panose="03010101010201010101" pitchFamily="66" charset="0"/>
              </a:rPr>
              <a:t>Мои награды</a:t>
            </a:r>
          </a:p>
        </p:txBody>
      </p:sp>
    </p:spTree>
    <p:extLst>
      <p:ext uri="{BB962C8B-B14F-4D97-AF65-F5344CB8AC3E}">
        <p14:creationId xmlns:p14="http://schemas.microsoft.com/office/powerpoint/2010/main" xmlns="" val="21337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893"/>
            <a:ext cx="3816423" cy="54628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268760"/>
            <a:ext cx="39463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92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68" y="3922680"/>
            <a:ext cx="2112813" cy="292413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76797"/>
            <a:ext cx="2404367" cy="342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5484" y="193223"/>
            <a:ext cx="2546938" cy="342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2422" y="1703867"/>
            <a:ext cx="3368576" cy="481453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6281" y="3720318"/>
            <a:ext cx="2239071" cy="31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12815996"/>
      </p:ext>
    </p:extLst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53" y="0"/>
            <a:ext cx="2932301" cy="4077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-5881"/>
            <a:ext cx="2990423" cy="4154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754" y="548680"/>
            <a:ext cx="3014640" cy="4239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62" y="3949981"/>
            <a:ext cx="2053892" cy="2908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927208"/>
            <a:ext cx="2117995" cy="29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798332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74999" y="90409"/>
            <a:ext cx="2520280" cy="359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211434" y="3228187"/>
            <a:ext cx="2605383" cy="36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4"/>
          <a:srcRect b="38" t="-526"/>
          <a:stretch/>
        </p:blipFill>
        <p:spPr>
          <a:xfrm>
            <a:off x="6156176" y="133158"/>
            <a:ext cx="2491797" cy="3561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6045173" y="3305344"/>
            <a:ext cx="2532963" cy="3620237"/>
          </a:xfrm>
          <a:prstGeom prst="rect">
            <a:avLst/>
          </a:prstGeom>
        </p:spPr>
      </p:pic>
      <p:pic>
        <p:nvPicPr>
          <p:cNvPr id="10" name="Picture 2"/>
          <p:cNvPicPr>
            <a:picLocks noChangeArrowheads="1" noChangeAspect="1"/>
          </p:cNvPicPr>
          <p:nvPr/>
        </p:nvPicPr>
        <p:blipFill>
          <a:blip cstate="print" r:embed="rId6"/>
          <a:srcRect b="60"/>
          <a:stretch>
            <a:fillRect/>
          </a:stretch>
        </p:blipFill>
        <p:spPr bwMode="auto">
          <a:xfrm>
            <a:off x="3179299" y="134080"/>
            <a:ext cx="2519556" cy="34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597502" y="3070401"/>
            <a:ext cx="2565730" cy="366706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706090"/>
          </a:xfrm>
        </p:spPr>
        <p:txBody>
          <a:bodyPr>
            <a:normAutofit fontScale="90000"/>
          </a:bodyPr>
          <a:lstStyle/>
          <a:p>
            <a:r>
              <a:rPr b="1" dirty="0" lang="ru-RU">
                <a:solidFill>
                  <a:srgbClr val="061370"/>
                </a:solidFill>
                <a:latin charset="0" pitchFamily="66" typeface="Monotype Corsiva"/>
              </a:rPr>
              <a:t>Мое педагогическое кредо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 sz="half"/>
          </p:nvPr>
        </p:nvSpPr>
        <p:spPr>
          <a:xfrm>
            <a:off x="206152" y="920474"/>
            <a:ext cx="5587258" cy="5937526"/>
          </a:xfrm>
        </p:spPr>
        <p:txBody>
          <a:bodyPr/>
          <a:lstStyle/>
          <a:p>
            <a:pPr algn="ctr" indent="0" marL="0">
              <a:buNone/>
            </a:pPr>
            <a:endParaRPr b="1" dirty="0" lang="ru-RU" sz="3200">
              <a:solidFill>
                <a:srgbClr val="A20000"/>
              </a:solidFill>
              <a:latin charset="0" pitchFamily="66" typeface="Monotype Corsiva"/>
            </a:endParaRPr>
          </a:p>
          <a:p>
            <a:pPr algn="ctr" indent="0" marL="0">
              <a:buNone/>
            </a:pPr>
            <a: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  <a:t>" Я выбрала профессию такую</a:t>
            </a:r>
            <a:b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</a:br>
            <a: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  <a:t>Что лучше мне на свете не найти.</a:t>
            </a:r>
            <a:b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</a:br>
            <a: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  <a:t>И с каждым новым годом убеждаюсь</a:t>
            </a:r>
            <a:b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</a:br>
            <a:r>
              <a:rPr b="1" dirty="0" lang="ru-RU" sz="3200">
                <a:solidFill>
                  <a:srgbClr val="A20000"/>
                </a:solidFill>
                <a:latin charset="0" pitchFamily="66" typeface="Monotype Corsiva"/>
              </a:rPr>
              <a:t>Что я иду по верному пути!"</a:t>
            </a:r>
          </a:p>
          <a:p>
            <a:pPr algn="ctr"/>
            <a:endParaRPr b="1" dirty="0" lang="ru-RU" sz="2400">
              <a:solidFill>
                <a:srgbClr val="FF0066"/>
              </a:solidFill>
              <a:latin charset="0" pitchFamily="66" typeface="Monotype Corsiva"/>
            </a:endParaRPr>
          </a:p>
          <a:p>
            <a:endParaRPr dirty="0" lang="ru-RU"/>
          </a:p>
        </p:txBody>
      </p:sp>
      <p:pic>
        <p:nvPicPr>
          <p:cNvPr descr="C:\Users\1\Desktop\визитка\IMG-20160808-WA0000.jpg" id="5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2" r="-10"/>
          <a:stretch/>
        </p:blipFill>
        <p:spPr bwMode="auto">
          <a:xfrm>
            <a:off x="5796136" y="1556793"/>
            <a:ext cx="3144438" cy="381642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138686"/>
      </p:ext>
    </p:extLst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III</a:t>
            </a:r>
            <a:r>
              <a:rPr lang="ru-RU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. Темы по самообразованию</a:t>
            </a:r>
            <a:r>
              <a:rPr lang="en-US" i="1" dirty="0">
                <a:latin typeface="Monotype Corsiva" panose="03010101010201010101" pitchFamily="66" charset="0"/>
              </a:rPr>
              <a:t/>
            </a:r>
            <a:br>
              <a:rPr lang="en-US" i="1" dirty="0"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40768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ИГРА – как развитие мышления и речи у детей дошкольного возраста. 2012-2014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Коррекция  нарушения речи через выразительное (художественное) чтение. 2016-2017.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Развитие речи детей через театрализованную деятельность 2018-2019г.,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     Развитие творческих способностей детей </a:t>
            </a:r>
          </a:p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     через  театрализованную деятельность </a:t>
            </a:r>
          </a:p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       2019-2020г.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628800"/>
            <a:ext cx="2571763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64804"/>
            <a:ext cx="7056784" cy="3132348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Использование информационно-коммуникационных технологий (ИКТ) профессиональной деятельности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копии моих мини-сайтов, :</a:t>
            </a:r>
            <a:br>
              <a:rPr lang="ru-RU" sz="2700" dirty="0"/>
            </a:br>
            <a:r>
              <a:rPr lang="en-US" sz="2700" dirty="0">
                <a:hlinkClick r:id="rId2" tooltip="Нина Куимова"/>
              </a:rPr>
              <a:t>http://www.maam.ru/users/</a:t>
            </a:r>
            <a:r>
              <a:rPr lang="en-US" sz="2700" b="1" dirty="0">
                <a:hlinkClick r:id="rId2" tooltip="Нина Куимова"/>
              </a:rPr>
              <a:t>Kuimova1982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en-US" sz="2700" dirty="0">
                <a:hlinkClick r:id="rId3"/>
              </a:rPr>
              <a:t>https://infourok.ru/user/kuimova-nina-ivanovna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>
                <a:hlinkClick r:id="rId4"/>
              </a:rPr>
              <a:t>https://nsportal.ru/kuimova-nina-ivanovna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149080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0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 в сети интернет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580112" cy="314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645949" cy="37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3044">
            <a:off x="3565965" y="3296585"/>
            <a:ext cx="2304955" cy="32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552728" cy="352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23743">
            <a:off x="851941" y="3260560"/>
            <a:ext cx="2370268" cy="335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2381">
            <a:off x="3263850" y="3039124"/>
            <a:ext cx="2511612" cy="3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3620">
            <a:off x="5854147" y="2900344"/>
            <a:ext cx="2410562" cy="34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D2969"/>
                </a:solidFill>
                <a:latin typeface="Monotype Corsiva" panose="03010101010201010101" pitchFamily="66" charset="0"/>
              </a:rPr>
              <a:t>Педагогическая копилка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Непосредственно образовательная деятельность 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Проектная деятельность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Развлечения 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Работа с родителями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 Мастер-класс 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Фото детей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  <a:latin typeface="Monotype Corsiva" panose="03010101010201010101" pitchFamily="66" charset="0"/>
              </a:rPr>
              <a:t>Картотека дидактических игр</a:t>
            </a:r>
            <a:endParaRPr lang="ru-RU" sz="14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285181"/>
      </p:ext>
    </p:extLst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3399"/>
                </a:solidFill>
                <a:latin typeface="Monotype Corsiva" pitchFamily="66" charset="0"/>
                <a:cs typeface="Microsoft Sans Serif" panose="020B0604020202020204" pitchFamily="34" charset="0"/>
              </a:rPr>
              <a:t>Профессиональная карта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0768"/>
            <a:ext cx="5454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Ответственность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Отзывчивость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Находчивость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Самокритичность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 Работоспособность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Сострадание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Тактичность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Умение ладить с людьми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Энтузиазм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i="1" u="sng" dirty="0">
                <a:solidFill>
                  <a:srgbClr val="990000"/>
                </a:solidFill>
                <a:latin typeface="Monotype Corsiva" pitchFamily="66" charset="0"/>
              </a:rPr>
              <a:t> Целеустремленность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726" y="1689112"/>
            <a:ext cx="2393540" cy="22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50193"/>
      </p:ext>
    </p:extLst>
  </p:cSld>
  <p:clrMapOvr>
    <a:masterClrMapping/>
  </p:clrMapOvr>
  <p:transition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61370"/>
                </a:solidFill>
                <a:latin typeface="Monotype Corsiva" panose="03010101010201010101" pitchFamily="66" charset="0"/>
              </a:rPr>
              <a:t>Результаты педагогической деятельности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63080" y="1844824"/>
            <a:ext cx="7741368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>
                <a:solidFill>
                  <a:srgbClr val="A20000"/>
                </a:solidFill>
                <a:latin typeface="Monotype Corsiva" panose="03010101010201010101" pitchFamily="66" charset="0"/>
              </a:rPr>
              <a:t>Участие детей в конкурсах</a:t>
            </a:r>
          </a:p>
          <a:p>
            <a:r>
              <a:rPr lang="ru-RU" sz="4000" dirty="0">
                <a:solidFill>
                  <a:srgbClr val="A20000"/>
                </a:solidFill>
                <a:latin typeface="Monotype Corsiva" panose="03010101010201010101" pitchFamily="66" charset="0"/>
              </a:rPr>
              <a:t>Освоение образовательной программы</a:t>
            </a:r>
          </a:p>
          <a:p>
            <a:r>
              <a:rPr lang="ru-RU" sz="4000" dirty="0">
                <a:solidFill>
                  <a:srgbClr val="A20000"/>
                </a:solidFill>
                <a:latin typeface="Monotype Corsiva" panose="03010101010201010101" pitchFamily="66" charset="0"/>
              </a:rPr>
              <a:t>Диагностика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4279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>
            <a:normAutofit/>
          </a:bodyPr>
          <a:lstStyle/>
          <a:p>
            <a:r>
              <a:rPr dirty="0" lang="ru-RU" sz="4000">
                <a:solidFill>
                  <a:srgbClr val="0D2969"/>
                </a:solidFill>
                <a:latin charset="0" panose="03010101010201010101" pitchFamily="66" typeface="Monotype Corsiva"/>
              </a:rPr>
              <a:t>Участие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 rot="5400000">
            <a:off x="695928" y="415736"/>
            <a:ext cx="3206050" cy="4548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/>
          <a:srcRect b="39" r="-51"/>
          <a:stretch/>
        </p:blipFill>
        <p:spPr>
          <a:xfrm>
            <a:off x="4521518" y="1052736"/>
            <a:ext cx="447432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43207"/>
            <a:ext cx="4012766" cy="283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963017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61370"/>
                </a:solidFill>
                <a:latin typeface="Monotype Corsiva" pitchFamily="66" charset="0"/>
              </a:rPr>
              <a:t>Что значит для меня моя работа: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08720"/>
            <a:ext cx="7992888" cy="565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A20000"/>
                </a:solidFill>
                <a:latin typeface="Monotype Corsiva" pitchFamily="66" charset="0"/>
              </a:rPr>
              <a:t>	</a:t>
            </a:r>
            <a:r>
              <a:rPr lang="ru-RU" sz="1600" dirty="0">
                <a:latin typeface="Monotype Corsiva" pitchFamily="66" charset="0"/>
              </a:rPr>
              <a:t>Мир детства радостен и тонок, как флейты плавающий звук. Пока смеётся мне ребёнок, я знаю, что не зря живу.. Почему я выбрала профессию воспитателя? Ответ на этот вопрос очень прост: для меня это не просто профессия или работа - это призвание, состояние души, образ жизни. </a:t>
            </a:r>
            <a:r>
              <a:rPr lang="ru-RU" altLang="ru-RU" sz="1600" dirty="0">
                <a:latin typeface="Monotype Corsiva" pitchFamily="66" charset="0"/>
              </a:rPr>
              <a:t>Воспитатель – это человек, который должен обладать множеством знаний, умений и навыками.  А  главное  бесконечно дарить свою любовь и ласку воспитанникам,  не прося ни чего взамен. </a:t>
            </a:r>
            <a:r>
              <a:rPr lang="ru-RU" sz="1600" dirty="0">
                <a:latin typeface="Monotype Corsiva" pitchFamily="66" charset="0"/>
              </a:rPr>
              <a:t>Для меня «воспитатель» - это жизнь,   Я не работаю воспитателем, я живу воспитателем, мне нравится быть воспитателем. И, несмотря на все трудности этой профессии, я работаю, живу этой профессией. Я – Воспитатель!!! Я горжусь этим! Много профессий на свете, но эту профессию не выбирают, выбирает ОНА! Случайных людей здесь не бывает, они просто не смогут жить в этом состоянии. А что значит для меня быть воспитателем? Не возможность чему-то учить детей, воспитывая их каждый момент, а каждый день общаться с ними, открывая для себя новое. Каждое утро приходя на работу я вижу глаза своих детей. В одних – настороженность, в других – интерес, в третьих – надежда, в чьих-то -  пока равнодушие. Какие они разные! У каждого своя идея, свой особый мир, который  нельзя разрушить, которому надо помочь раскрыться.  Я уверенна, что детей надо любить такими,  какие они есть. Воспитывать в них чувства собственного достоинства и ответственности за себя и свои поступки. Хвалить, поощрять, одобрять, создавать положительную атмосферу вокруг него. Всегда нужно верить в возможности каждого ребёнка, в то доброе, что в нём заложено. И я стараюсь научить  детей доброте, заботе о ближнем, уважению к другим людям. С раннего детства формируются  такие черты характера, которые помогут ему стать человеком и гражданином общества. Воспитываю любовь и уважение к родному дому, детскому саду, родному поселку, гордость за мужество воинов. Развиваю у детей интерес к доступным для его возраста явлениям общественной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1622458948"/>
      </p:ext>
    </p:extLst>
  </p:cSld>
  <p:clrMapOvr>
    <a:masterClrMapping/>
  </p:clrMapOvr>
  <p:transition>
    <p:comb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764704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Я могу закончить своё эссе словами: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«Каким быть должен воспитатель?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Конечно, добрым должен быть!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Любить детей, любить ученье, свою профессию любить!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Каким быть должен воспитатель?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Конечно, щедрым должен быть!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Всего себя без сожаленья он должен детям подарить! »</a:t>
            </a:r>
          </a:p>
          <a:p>
            <a:pPr algn="ctr"/>
            <a:r>
              <a:rPr lang="ru-RU" altLang="ru-RU" sz="2400" dirty="0">
                <a:latin typeface="Monotype Corsiva" pitchFamily="66" charset="0"/>
              </a:rPr>
              <a:t>Быть воспитателем, значит быть всегда "чуть-чуть" ребенком, чтобы уметь чувствовать, как ребенок, радоваться и смеяться вместе с ним, и не только учить, </a:t>
            </a:r>
          </a:p>
          <a:p>
            <a:pPr algn="ctr"/>
            <a:r>
              <a:rPr lang="ru-RU" altLang="ru-RU" sz="2400" dirty="0">
                <a:latin typeface="Monotype Corsiva" pitchFamily="66" charset="0"/>
              </a:rPr>
              <a:t>но и самому учиться у него.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75" y="3569855"/>
            <a:ext cx="2381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082534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Содержание</a:t>
            </a:r>
            <a:r>
              <a:rPr lang="ru-RU" dirty="0">
                <a:solidFill>
                  <a:srgbClr val="061370"/>
                </a:solidFill>
                <a:latin typeface="Monotype Corsiva" panose="03010101010201010101" pitchFamily="66" charset="0"/>
              </a:rPr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71600" y="1124744"/>
            <a:ext cx="79208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I.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Общие сведения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II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.  - Курсы профессиональной переподготовки и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     повышения квалификации;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    - Грамоты</a:t>
            </a:r>
            <a:endParaRPr lang="en-US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III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. Самообразование</a:t>
            </a:r>
            <a:endParaRPr lang="en-US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IV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Публикации в сети интернет</a:t>
            </a:r>
            <a:endParaRPr lang="en-US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V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Педагогическая копилка</a:t>
            </a:r>
            <a:endParaRPr lang="en-US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VI</a:t>
            </a: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. Достижения и результаты педагогической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деятельности</a:t>
            </a:r>
            <a:endParaRPr lang="en-US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94766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D2969"/>
                </a:solidFill>
                <a:latin typeface="Monotype Corsiva" panose="03010101010201010101" pitchFamily="66" charset="0"/>
              </a:rPr>
              <a:t>Мои </a:t>
            </a:r>
            <a:r>
              <a:rPr lang="ru-RU" sz="4000" dirty="0" smtClean="0">
                <a:solidFill>
                  <a:srgbClr val="0D2969"/>
                </a:solidFill>
                <a:latin typeface="Monotype Corsiva" panose="03010101010201010101" pitchFamily="66" charset="0"/>
              </a:rPr>
              <a:t>группы</a:t>
            </a:r>
            <a:endParaRPr lang="ru-RU" sz="4000" dirty="0">
              <a:solidFill>
                <a:srgbClr val="0D296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858890" y="533598"/>
            <a:ext cx="31996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68943" y="3356992"/>
            <a:ext cx="247505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42415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18089058"/>
      </p:ext>
    </p:extLst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352928" cy="259228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61370"/>
                </a:solidFill>
                <a:latin typeface="Monotype Corsiva" pitchFamily="66" charset="0"/>
                <a:cs typeface="Microsoft Sans Serif" panose="020B0604020202020204" pitchFamily="34" charset="0"/>
              </a:rPr>
              <a:t>Достижения  </a:t>
            </a:r>
            <a:br>
              <a:rPr lang="ru-RU" sz="5400" b="1" dirty="0">
                <a:solidFill>
                  <a:srgbClr val="061370"/>
                </a:solidFill>
                <a:latin typeface="Monotype Corsiva" pitchFamily="66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061370"/>
                </a:solidFill>
                <a:latin typeface="Monotype Corsiva" pitchFamily="66" charset="0"/>
                <a:cs typeface="Microsoft Sans Serif" panose="020B0604020202020204" pitchFamily="34" charset="0"/>
              </a:rPr>
              <a:t>и результаты  </a:t>
            </a:r>
            <a:br>
              <a:rPr lang="ru-RU" sz="5400" b="1" dirty="0">
                <a:solidFill>
                  <a:srgbClr val="061370"/>
                </a:solidFill>
                <a:latin typeface="Monotype Corsiva" pitchFamily="66" charset="0"/>
                <a:cs typeface="Microsoft Sans Serif" panose="020B0604020202020204" pitchFamily="34" charset="0"/>
              </a:rPr>
            </a:br>
            <a:r>
              <a:rPr lang="ru-RU" sz="5400" b="1" dirty="0">
                <a:solidFill>
                  <a:srgbClr val="061370"/>
                </a:solidFill>
                <a:latin typeface="Monotype Corsiva" pitchFamily="66" charset="0"/>
                <a:cs typeface="Microsoft Sans Serif" panose="020B0604020202020204" pitchFamily="34" charset="0"/>
              </a:rPr>
              <a:t> педагогической деятельности</a:t>
            </a:r>
            <a:endParaRPr lang="ru-RU" sz="5400" dirty="0">
              <a:solidFill>
                <a:srgbClr val="06137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005064"/>
            <a:ext cx="2618234" cy="26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66439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D2969"/>
                </a:solidFill>
                <a:latin typeface="Monotype Corsiva" pitchFamily="66" charset="0"/>
              </a:rPr>
              <a:t>«В гостях у сказки»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70382"/>
            <a:ext cx="4104456" cy="24626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122" y="4077073"/>
            <a:ext cx="4634878" cy="2780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24744"/>
            <a:ext cx="1944216" cy="3008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620688"/>
            <a:ext cx="1872208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49081"/>
            <a:ext cx="4355976" cy="27089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z="4000">
                <a:solidFill>
                  <a:srgbClr val="041BF6"/>
                </a:solidFill>
                <a:latin charset="0" pitchFamily="66" typeface="Monotype Corsiva"/>
              </a:rPr>
              <a:t>«Путешествие в страну Зубной феи»</a:t>
            </a: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26436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19442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723"/>
          <a:stretch>
            <a:fillRect/>
          </a:stretch>
        </p:blipFill>
        <p:spPr bwMode="auto">
          <a:xfrm>
            <a:off x="6372200" y="1224261"/>
            <a:ext cx="26050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0"/>
          <a:stretch>
            <a:fillRect/>
          </a:stretch>
        </p:blipFill>
        <p:spPr bwMode="auto">
          <a:xfrm>
            <a:off x="2651786" y="3905549"/>
            <a:ext cx="3504390" cy="27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6163" y="3286753"/>
            <a:ext cx="1704327" cy="22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288" y="3240408"/>
            <a:ext cx="1671786" cy="22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600" b="0" cap="none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«Дышим легко, </a:t>
            </a:r>
            <a:r>
              <a:rPr lang="ru-RU" sz="3600" b="0" cap="none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0" cap="none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0" cap="none" dirty="0">
                <a:ln>
                  <a:noFill/>
                </a:ln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говорим красиво, болеем мало».</a:t>
            </a:r>
            <a:r>
              <a:rPr lang="ru-RU" sz="3600" b="0" cap="none" dirty="0">
                <a:ln>
                  <a:noFill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5" descr="C:\Users\User\Desktop\Фото\20190123_090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9" y="1429003"/>
            <a:ext cx="2973435" cy="2230076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862496">
            <a:off x="6200007" y="799047"/>
            <a:ext cx="32289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8606" y="1299097"/>
            <a:ext cx="3668712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536291" y="3909219"/>
            <a:ext cx="30940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Users\User\Desktop\Фото\12\IMG-28c8ba14dec85381c7fc44ca63a04a44-V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4600"/>
            <a:ext cx="3776663" cy="28321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116515">
            <a:off x="6232375" y="3905712"/>
            <a:ext cx="2927649" cy="21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17731379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13\IMG-7b447b70558c1642762721edae00c996-V.jpg" id="6" name="Picture 4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0" y="362068"/>
            <a:ext cx="4013100" cy="2257369"/>
          </a:xfrm>
          <a:prstGeom prst="rect">
            <a:avLst/>
          </a:prstGeom>
          <a:noFill/>
        </p:spPr>
      </p:pic>
      <p:pic>
        <p:nvPicPr>
          <p:cNvPr descr="C:\Users\User\Desktop\13\IMG-e17326279be5426a97370e95ec045263-V.jpg" id="7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-28666" y="3028318"/>
            <a:ext cx="5133814" cy="385036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rrowheads="1" noChangeAspect="1"/>
          </p:cNvPicPr>
          <p:nvPr/>
        </p:nvPicPr>
        <p:blipFill rotWithShape="1">
          <a:blip cstate="print" r:embed="rId4"/>
          <a:srcRect b="-19" r="45"/>
          <a:stretch/>
        </p:blipFill>
        <p:spPr bwMode="auto">
          <a:xfrm rot="10800000">
            <a:off x="5289749" y="3644064"/>
            <a:ext cx="3854251" cy="31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Users\User\Desktop\Фото\12\IMG_6399.JPG" id="9" name="Picture 2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911646" y="317217"/>
            <a:ext cx="4232354" cy="282157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 rot="5400000">
            <a:off x="3548982" y="2201346"/>
            <a:ext cx="2276101" cy="170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77308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764704"/>
            <a:ext cx="669674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  <a:t>Кто с детством свою жизнь связать решил,</a:t>
            </a:r>
            <a:b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</a:br>
            <a: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  <a:t>Тот  молодым останется на век.</a:t>
            </a:r>
            <a:b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</a:br>
            <a: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  <a:t>А значит, повезло ему по праву,</a:t>
            </a:r>
            <a:b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</a:br>
            <a:r>
              <a:rPr lang="ru-RU" altLang="ru-RU" sz="4000" b="1" dirty="0">
                <a:solidFill>
                  <a:srgbClr val="A20000"/>
                </a:solidFill>
                <a:latin typeface="Monotype Corsiva" pitchFamily="66" charset="0"/>
              </a:rPr>
              <a:t>А значит, я счастливый человек.</a:t>
            </a:r>
            <a:endParaRPr lang="ru-RU" sz="4000" dirty="0">
              <a:solidFill>
                <a:srgbClr val="A2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130151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204864"/>
            <a:ext cx="7416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Спасибо за Внимание!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393994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1770"/>
            <a:ext cx="8075240" cy="940966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sz="40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I.</a:t>
            </a:r>
            <a:r>
              <a:rPr lang="ru-RU" sz="40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 Общие сведения</a:t>
            </a:r>
            <a:endParaRPr lang="ru-RU" sz="4000" b="1" dirty="0">
              <a:solidFill>
                <a:srgbClr val="06137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268760"/>
            <a:ext cx="5508104" cy="50734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900" dirty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4200" dirty="0">
                <a:latin typeface="Monotype Corsiva" pitchFamily="66" charset="0"/>
              </a:rPr>
              <a:t>Куимова Нина Ивано</a:t>
            </a:r>
            <a:r>
              <a:rPr lang="ru-RU" sz="3900" dirty="0">
                <a:latin typeface="Monotype Corsiva" pitchFamily="66" charset="0"/>
              </a:rPr>
              <a:t>вна </a:t>
            </a:r>
            <a:r>
              <a:rPr lang="ru-RU" sz="2800" dirty="0">
                <a:latin typeface="Monotype Corsiva" pitchFamily="66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C00000"/>
                </a:solidFill>
                <a:latin typeface="Monotype Corsiva" pitchFamily="66" charset="0"/>
              </a:rPr>
              <a:t>дата рождения 06.12.1982 г. </a:t>
            </a:r>
            <a:endParaRPr lang="en-US" sz="3000" dirty="0">
              <a:solidFill>
                <a:srgbClr val="C0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002060"/>
                </a:solidFill>
                <a:latin typeface="Monotype Corsiva" pitchFamily="66" charset="0"/>
              </a:rPr>
              <a:t>Образование </a:t>
            </a:r>
            <a:endParaRPr lang="en-US" sz="30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Профессиональное училище № 62 «Продавец, контроллер-кассир» </a:t>
            </a:r>
            <a:r>
              <a:rPr lang="ru-RU" sz="3000" dirty="0">
                <a:solidFill>
                  <a:srgbClr val="A20000"/>
                </a:solidFill>
                <a:latin typeface="Monotype Corsiva" pitchFamily="66" charset="0"/>
                <a:hlinkClick r:id="rId3" action="ppaction://hlinkfile"/>
              </a:rPr>
              <a:t>(см)</a:t>
            </a:r>
            <a:endParaRPr lang="ru-RU" sz="3000" dirty="0">
              <a:solidFill>
                <a:srgbClr val="A20000"/>
              </a:solidFill>
              <a:latin typeface="Monotype Corsiva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Высшее Восточно-Сибирская Государственная Академия Образования . степень бакалавра   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   технологического образования.</a:t>
            </a:r>
            <a:r>
              <a:rPr lang="en-US" sz="3000" dirty="0">
                <a:solidFill>
                  <a:srgbClr val="A20000"/>
                </a:solidFill>
                <a:latin typeface="Monotype Corsiva" pitchFamily="66" charset="0"/>
              </a:rPr>
              <a:t> 2011</a:t>
            </a: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г. </a:t>
            </a:r>
            <a:r>
              <a:rPr lang="ru-RU" sz="3000" dirty="0">
                <a:solidFill>
                  <a:srgbClr val="A20000"/>
                </a:solidFill>
                <a:latin typeface="Monotype Corsiva" pitchFamily="66" charset="0"/>
                <a:hlinkClick r:id="rId4" action="ppaction://hlinkfile"/>
              </a:rPr>
              <a:t>(см)</a:t>
            </a:r>
            <a:endParaRPr lang="ru-RU" sz="3000" dirty="0">
              <a:solidFill>
                <a:srgbClr val="A2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Общий стаж. – 19лет</a:t>
            </a:r>
          </a:p>
          <a:p>
            <a:pPr marL="0" indent="0">
              <a:buNone/>
            </a:pPr>
            <a:r>
              <a:rPr lang="ru-RU" sz="3000" dirty="0" err="1">
                <a:solidFill>
                  <a:srgbClr val="A20000"/>
                </a:solidFill>
                <a:latin typeface="Monotype Corsiva" pitchFamily="66" charset="0"/>
              </a:rPr>
              <a:t>Пед</a:t>
            </a: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. Стаж – 10лет.</a:t>
            </a:r>
          </a:p>
          <a:p>
            <a:pPr marL="0" indent="0">
              <a:buNone/>
            </a:pPr>
            <a:r>
              <a:rPr lang="ru-RU" sz="3000" dirty="0">
                <a:solidFill>
                  <a:srgbClr val="A20000"/>
                </a:solidFill>
                <a:latin typeface="Monotype Corsiva" pitchFamily="66" charset="0"/>
              </a:rPr>
              <a:t>Стаж. в ДОУ – 10 лет</a:t>
            </a:r>
          </a:p>
        </p:txBody>
      </p:sp>
      <p:pic>
        <p:nvPicPr>
          <p:cNvPr id="1026" name="Picture 2" descr="D:\20.02.2011\DSC00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1610">
            <a:off x="310098" y="1593451"/>
            <a:ext cx="3191272" cy="239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7855735"/>
      </p:ext>
    </p:extLst>
  </p:cSld>
  <p:clrMapOvr>
    <a:masterClrMapping/>
  </p:clrMapOvr>
  <p:transition>
    <p:strips dir="rd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 b="-29"/>
          <a:stretch>
            <a:fillRect/>
          </a:stretch>
        </p:blipFill>
        <p:spPr bwMode="auto">
          <a:xfrm>
            <a:off x="3059833" y="2420888"/>
            <a:ext cx="608416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cstate="print" r:embed="rId3"/>
          <a:srcRect b="11" r="-26"/>
          <a:stretch>
            <a:fillRect/>
          </a:stretch>
        </p:blipFill>
        <p:spPr bwMode="auto">
          <a:xfrm>
            <a:off x="0" y="332656"/>
            <a:ext cx="63586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69107">
            <a:off x="288389" y="784898"/>
            <a:ext cx="2607048" cy="19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305276"/>
      </p:ext>
    </p:extLst>
  </p:cSld>
  <p:clrMapOvr>
    <a:masterClrMapping/>
  </p:clrMapOvr>
  <p:transition>
    <p:cover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Раздел </a:t>
            </a:r>
            <a:r>
              <a:rPr lang="en-US" sz="36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II</a:t>
            </a:r>
            <a:r>
              <a:rPr lang="ru-RU" sz="3600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. Курсы профессиональной переподготовки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50" y="1425457"/>
            <a:ext cx="8561521" cy="3227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A20000"/>
                </a:solidFill>
                <a:latin typeface="Monotype Corsiva" pitchFamily="66" charset="0"/>
              </a:rPr>
              <a:t>Профессиональная переподготовка Восточно-Сибирская Государственная Академия Образования  « Менеджмент организации». </a:t>
            </a:r>
            <a:r>
              <a:rPr lang="ru-RU" dirty="0" smtClean="0">
                <a:solidFill>
                  <a:srgbClr val="A20000"/>
                </a:solidFill>
                <a:latin typeface="Monotype Corsiva" pitchFamily="66" charset="0"/>
              </a:rPr>
              <a:t>2012г.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A20000"/>
                </a:solidFill>
                <a:latin typeface="Monotype Corsiva" pitchFamily="66" charset="0"/>
              </a:rPr>
              <a:t>Профессиональная </a:t>
            </a:r>
            <a:r>
              <a:rPr lang="ru-RU" dirty="0">
                <a:solidFill>
                  <a:srgbClr val="A20000"/>
                </a:solidFill>
                <a:latin typeface="Monotype Corsiva" pitchFamily="66" charset="0"/>
              </a:rPr>
              <a:t>переподготовка      </a:t>
            </a:r>
          </a:p>
          <a:p>
            <a:pPr marL="0" indent="0">
              <a:buNone/>
            </a:pPr>
            <a:r>
              <a:rPr lang="ru-RU" dirty="0">
                <a:solidFill>
                  <a:srgbClr val="A20000"/>
                </a:solidFill>
                <a:latin typeface="Monotype Corsiva" pitchFamily="66" charset="0"/>
              </a:rPr>
              <a:t> «Воспитатель ДОУ» 2017г.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20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99792" y="2023352"/>
            <a:ext cx="630019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712" y="-838712"/>
            <a:ext cx="4046704" cy="57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89401">
            <a:off x="1835696" y="4221088"/>
            <a:ext cx="1491595" cy="1800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0"/>
            <a:ext cx="1925202" cy="18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756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  Раздел </a:t>
            </a:r>
            <a:r>
              <a:rPr lang="en-US" sz="3200" b="1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II</a:t>
            </a:r>
            <a:r>
              <a:rPr lang="ru-RU" sz="3200" b="1" i="1" dirty="0">
                <a:solidFill>
                  <a:srgbClr val="061370"/>
                </a:solidFill>
                <a:latin typeface="Monotype Corsiva" panose="03010101010201010101" pitchFamily="66" charset="0"/>
              </a:rPr>
              <a:t>. Курсы повышения квалификации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3770066"/>
              </p:ext>
            </p:extLst>
          </p:nvPr>
        </p:nvGraphicFramePr>
        <p:xfrm>
          <a:off x="64095" y="908721"/>
          <a:ext cx="9079905" cy="545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1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0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644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095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Кол-тво</a:t>
                      </a:r>
                      <a:r>
                        <a:rPr lang="ru-RU" dirty="0"/>
                        <a:t>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документа его номер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1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проведения занятий в «Школе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робототехники»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09-11.01.2018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ГАО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ИО «РЦМРПО» 382405955134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Иркутск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232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«Разработка муниципальной модели сопровождения профессионального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самоопределения детей и молодежи»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13.05-25.05.2019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382409147483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ДПО региональный </a:t>
                      </a:r>
                      <a:r>
                        <a:rPr lang="ru-RU" sz="1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инситут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кадровой политики и непрерывного проф.,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159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«Воспитание ценностных ориентиров у младших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школьников на уроках технологии»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БИНОМ Лаборатория знаний»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2862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работы с родителями детей дошкольного возраста в условиях реализации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ФГОС»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марта 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 вебинара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«Издательство «Просвещение»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6578714"/>
              </p:ext>
            </p:extLst>
          </p:nvPr>
        </p:nvGraphicFramePr>
        <p:xfrm>
          <a:off x="107505" y="193103"/>
          <a:ext cx="8928992" cy="6777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0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81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88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14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курсов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прохождения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Кол-во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документа его номер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5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«Здоровьесберегающие  технологии в физическом развитии дошкольников и их применение в условиях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ФГОС ДО»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25.02.2020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11.03.2020 г.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Удостоверение 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ПК 00115388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Инфоурок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10163"/>
                  </a:ext>
                </a:extLst>
              </a:tr>
              <a:tr h="14739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«Правила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гигиены. Особенности работы детского сада в условиях сложной санитарно-эпидемиологической обстановки. Использование новейших технологий в организации дошкольного образования»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28.07.2020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НПО «ПРОФЭКСПОРТСОФТ»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технологических карт в планировании образовательной деятельности воспитанников в соответствии с ФГОС дошкольного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19-21.12.2020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ИО «Иркутский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региональный колледж педагогического образования»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41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 финансовой грамотности в учебных заведениях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957531"/>
                  </a:ext>
                </a:extLst>
              </a:tr>
              <a:tr h="138913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«Цифровые образовательные ресурсы для дополнительного образования в детском саду»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11.11.2021г.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</a:t>
                      </a:r>
                    </a:p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Робоборик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739</Words>
  <Application>Microsoft Office PowerPoint</Application>
  <PresentationFormat>Экран (4:3)</PresentationFormat>
  <Paragraphs>161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ПОРТФОЛИО</vt:lpstr>
      <vt:lpstr>Мое педагогическое кредо</vt:lpstr>
      <vt:lpstr>Содержание </vt:lpstr>
      <vt:lpstr>Раздел I. Общие сведения</vt:lpstr>
      <vt:lpstr>Слайд 5</vt:lpstr>
      <vt:lpstr>Раздел II. Курсы профессиональной переподготовки</vt:lpstr>
      <vt:lpstr>Слайд 7</vt:lpstr>
      <vt:lpstr>  Раздел II. Курсы повышения квалификации</vt:lpstr>
      <vt:lpstr>Слайд 9</vt:lpstr>
      <vt:lpstr>Слайд 10</vt:lpstr>
      <vt:lpstr>Слайд 11</vt:lpstr>
      <vt:lpstr>Слайд 12</vt:lpstr>
      <vt:lpstr>Слайд 13</vt:lpstr>
      <vt:lpstr>Слайд 14</vt:lpstr>
      <vt:lpstr>Мои награды</vt:lpstr>
      <vt:lpstr>Слайд 16</vt:lpstr>
      <vt:lpstr>Слайд 17</vt:lpstr>
      <vt:lpstr>Слайд 18</vt:lpstr>
      <vt:lpstr>Слайд 19</vt:lpstr>
      <vt:lpstr>Раздел III. Темы по самообразованию </vt:lpstr>
      <vt:lpstr>Использование информационно-коммуникационных технологий (ИКТ) профессиональной деятельности  копии моих мини-сайтов, : http://www.maam.ru/users/Kuimova1982 https://infourok.ru/user/kuimova-nina-ivanovna https://nsportal.ru/kuimova-nina-ivanovna      </vt:lpstr>
      <vt:lpstr>Публикации в сети интернет</vt:lpstr>
      <vt:lpstr>Слайд 23</vt:lpstr>
      <vt:lpstr>Педагогическая копилка</vt:lpstr>
      <vt:lpstr>Профессиональная карта</vt:lpstr>
      <vt:lpstr>Результаты педагогической деятельности</vt:lpstr>
      <vt:lpstr>Участие детей</vt:lpstr>
      <vt:lpstr>Что значит для меня моя работа:  </vt:lpstr>
      <vt:lpstr>Слайд 29</vt:lpstr>
      <vt:lpstr>Мои группы</vt:lpstr>
      <vt:lpstr>Достижения   и результаты    педагогической деятельности</vt:lpstr>
      <vt:lpstr>«В гостях у сказки»</vt:lpstr>
      <vt:lpstr>«Путешествие в страну Зубной феи»</vt:lpstr>
      <vt:lpstr>«Дышим легко,  говорим красиво, болеем мало». </vt:lpstr>
      <vt:lpstr>Слайд 35</vt:lpstr>
      <vt:lpstr> </vt:lpstr>
      <vt:lpstr>Слайд 37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139</cp:revision>
  <cp:lastPrinted>2020-03-20T12:06:32Z</cp:lastPrinted>
  <dcterms:created xsi:type="dcterms:W3CDTF">2015-07-19T07:56:31Z</dcterms:created>
  <dcterms:modified xsi:type="dcterms:W3CDTF">2022-01-27T05:34:08Z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4242653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